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858" r:id="rId2"/>
    <p:sldId id="966" r:id="rId3"/>
    <p:sldId id="967" r:id="rId4"/>
    <p:sldId id="965" r:id="rId5"/>
    <p:sldId id="998" r:id="rId6"/>
    <p:sldId id="999" r:id="rId7"/>
    <p:sldId id="1000" r:id="rId8"/>
    <p:sldId id="1001" r:id="rId9"/>
    <p:sldId id="1002" r:id="rId10"/>
    <p:sldId id="997" r:id="rId11"/>
    <p:sldId id="1003" r:id="rId12"/>
    <p:sldId id="1004" r:id="rId13"/>
    <p:sldId id="1030" r:id="rId14"/>
    <p:sldId id="1006" r:id="rId15"/>
    <p:sldId id="1007" r:id="rId16"/>
    <p:sldId id="1008" r:id="rId17"/>
    <p:sldId id="1009" r:id="rId18"/>
    <p:sldId id="1010" r:id="rId19"/>
    <p:sldId id="1011" r:id="rId20"/>
    <p:sldId id="1012" r:id="rId21"/>
    <p:sldId id="1013" r:id="rId22"/>
    <p:sldId id="1014" r:id="rId23"/>
    <p:sldId id="1019" r:id="rId24"/>
    <p:sldId id="1020" r:id="rId25"/>
    <p:sldId id="1018" r:id="rId26"/>
    <p:sldId id="1021" r:id="rId27"/>
    <p:sldId id="1022" r:id="rId28"/>
    <p:sldId id="1029" r:id="rId29"/>
    <p:sldId id="1026" r:id="rId30"/>
    <p:sldId id="1027" r:id="rId31"/>
    <p:sldId id="1023" r:id="rId32"/>
    <p:sldId id="1031" r:id="rId33"/>
    <p:sldId id="1032" r:id="rId34"/>
    <p:sldId id="1033" r:id="rId35"/>
    <p:sldId id="1036" r:id="rId36"/>
    <p:sldId id="1035" r:id="rId37"/>
    <p:sldId id="1037" r:id="rId38"/>
    <p:sldId id="1028" r:id="rId3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CC"/>
    <a:srgbClr val="000099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7" autoAdjust="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84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https://commons.wikimedia.org/wiki/File:Binary_Search_Tree_-_Remove_Step_3.svg</a:t>
            </a:r>
          </a:p>
          <a:p>
            <a:r>
              <a:rPr lang="en-US" dirty="0" smtClean="0"/>
              <a:t>https://commons.wikimedia.org/wiki/File:Selection-Sort-Animation.gif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5141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http://www.topwithcinnamon.com/2013/01/2-ingredient-healthy-pancakes-gluten-free-dairy-free.html</a:t>
            </a:r>
          </a:p>
          <a:p>
            <a:r>
              <a:rPr lang="en-US" dirty="0" smtClean="0"/>
              <a:t>http://i1.wp.com/www.topwithcinnamon.com/wp-content/uploads/2013/01/OMFGTHISISTHEBESTGIFIVEEVEREVEREVERMADEEE.gif?resize=654%2C800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864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4209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24424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2758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</a:t>
            </a:r>
            <a:r>
              <a:rPr lang="en-US" altLang="en-US" sz="1400" dirty="0" smtClean="0">
                <a:latin typeface="Arial" pitchFamily="34" charset="0"/>
              </a:rPr>
              <a:t>UMBC and Dr. Katherine Gibson </a:t>
            </a:r>
            <a:r>
              <a:rPr lang="en-US" altLang="en-US" sz="1400" dirty="0" smtClean="0">
                <a:latin typeface="Arial" pitchFamily="34" charset="0"/>
              </a:rPr>
              <a:t>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36" y="2693988"/>
            <a:ext cx="8995528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19 – Recursion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50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Recursion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Traversing a Binary Search Tree</a:t>
            </a:r>
          </a:p>
          <a:p>
            <a:r>
              <a:rPr lang="en-US" dirty="0" smtClean="0"/>
              <a:t>Sorting data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 from wikimedia.org</a:t>
            </a:r>
            <a:endParaRPr lang="en-US" sz="9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042" y="2887302"/>
            <a:ext cx="4876800" cy="34766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290" y="2830152"/>
            <a:ext cx="952500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432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Toy Example of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compute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2):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compute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(intInput-1)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compute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(50)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457200" lvl="1" indent="0">
              <a:buNone/>
            </a:pPr>
            <a:endParaRPr lang="en-US" sz="24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22991" y="3767108"/>
            <a:ext cx="3026741" cy="230832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This is where the recursion occurs.</a:t>
            </a:r>
          </a:p>
          <a:p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You can see that the 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compute()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function calls itself.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5147035" y="3069526"/>
            <a:ext cx="980388" cy="111597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30588" y="4921270"/>
            <a:ext cx="217324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What does this program do?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09935" y="5306144"/>
            <a:ext cx="2637099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This program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prints 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 numbers from 50 down to 2. </a:t>
            </a:r>
          </a:p>
        </p:txBody>
      </p:sp>
    </p:spTree>
    <p:extLst>
      <p:ext uri="{BB962C8B-B14F-4D97-AF65-F5344CB8AC3E}">
        <p14:creationId xmlns:p14="http://schemas.microsoft.com/office/powerpoint/2010/main" val="3240763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Visualizing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>
                <a:ea typeface="ヒラギノ角ゴ Pro W3"/>
                <a:cs typeface="ヒラギノ角ゴ Pro W3"/>
              </a:rPr>
              <a:t>To understand how recursion works, it helps to visualize what’s going 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on</a:t>
            </a:r>
            <a:endParaRPr lang="en-US" altLang="en-US" sz="2800" dirty="0">
              <a:ea typeface="ヒラギノ角ゴ Pro W3"/>
              <a:cs typeface="ヒラギノ角ゴ Pro W3"/>
            </a:endParaRPr>
          </a:p>
          <a:p>
            <a:pPr lvl="3"/>
            <a:endParaRPr lang="en-US" altLang="en-US" sz="1600" dirty="0" smtClean="0">
              <a:ea typeface="ヒラギノ角ゴ Pro W3"/>
              <a:cs typeface="ヒラギノ角ゴ Pro W3"/>
            </a:endParaRPr>
          </a:p>
          <a:p>
            <a:r>
              <a:rPr lang="en-US" altLang="en-US" sz="2800" dirty="0" smtClean="0">
                <a:ea typeface="ヒラギノ角ゴ Pro W3"/>
                <a:cs typeface="ヒラギノ角ゴ Pro W3"/>
              </a:rPr>
              <a:t>Python uses a </a:t>
            </a:r>
            <a:r>
              <a:rPr lang="en-US" altLang="en-US" sz="2800" b="1" i="1" dirty="0" smtClean="0">
                <a:ea typeface="ヒラギノ角ゴ Pro W3"/>
                <a:cs typeface="ヒラギノ角ゴ Pro W3"/>
              </a:rPr>
              <a:t>stack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 to keep track of function calls</a:t>
            </a:r>
          </a:p>
          <a:p>
            <a:endParaRPr lang="en-US" altLang="en-US" sz="2800" dirty="0" smtClean="0">
              <a:ea typeface="ヒラギノ角ゴ Pro W3"/>
              <a:cs typeface="ヒラギノ角ゴ Pro W3"/>
            </a:endParaRPr>
          </a:p>
          <a:p>
            <a:r>
              <a:rPr lang="en-US" altLang="en-US" sz="2800" dirty="0" smtClean="0">
                <a:ea typeface="ヒラギノ角ゴ Pro W3"/>
                <a:cs typeface="ヒラギノ角ゴ Pro W3"/>
              </a:rPr>
              <a:t>A stack is an important computer science concept</a:t>
            </a:r>
            <a:endParaRPr lang="en-US" altLang="en-US" sz="2800" dirty="0">
              <a:ea typeface="ヒラギノ角ゴ Pro W3"/>
              <a:cs typeface="ヒラギノ角ゴ Pro W3"/>
            </a:endParaRPr>
          </a:p>
          <a:p>
            <a:endParaRPr lang="en-US" altLang="en-US" sz="2800" dirty="0">
              <a:ea typeface="ヒラギノ角ゴ Pro W3"/>
              <a:cs typeface="ヒラギノ角ゴ Pro W3"/>
            </a:endParaRPr>
          </a:p>
          <a:p>
            <a:pPr eaLnBrk="1" hangingPunct="1"/>
            <a:endParaRPr lang="en-US" altLang="en-US" sz="2800" dirty="0" smtClean="0">
              <a:ea typeface="ヒラギノ角ゴ Pro W3"/>
              <a:cs typeface="ヒラギノ角ゴ Pro W3"/>
            </a:endParaRPr>
          </a:p>
          <a:p>
            <a:pPr eaLnBrk="1" hangingPunct="1"/>
            <a:endParaRPr lang="en-US" altLang="en-US" sz="2800" dirty="0" smtClean="0">
              <a:ea typeface="ヒラギノ角ゴ Pro W3"/>
              <a:cs typeface="ヒラギノ角ゴ Pro W3"/>
            </a:endParaRPr>
          </a:p>
          <a:p>
            <a:pPr eaLnBrk="1" hangingPunct="1"/>
            <a:endParaRPr lang="en-US" altLang="en-US" sz="2800" dirty="0">
              <a:ea typeface="ヒラギノ角ゴ Pro W3"/>
              <a:cs typeface="ヒラギノ角ゴ Pro W3"/>
            </a:endParaRPr>
          </a:p>
          <a:p>
            <a:pPr eaLnBrk="1" hangingPunct="1"/>
            <a:endParaRPr lang="en-US" altLang="en-US" sz="2800" dirty="0" smtClean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To </a:t>
            </a:r>
            <a:r>
              <a:rPr lang="en-US" altLang="en-US" sz="2800" dirty="0">
                <a:ea typeface="ヒラギノ角ゴ Pro W3"/>
                <a:cs typeface="ヒラギノ角ゴ Pro W3"/>
              </a:rPr>
              <a:t>help visualize, we 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will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056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pic>
        <p:nvPicPr>
          <p:cNvPr id="6" name="Picture 2" descr="http://www.topwithcinnamon.com/wp-content/uploads/2013/01/OMFGTHISISTHEBESTGIFIVEEVEREVEREVERMADEE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529" y="2138313"/>
            <a:ext cx="3050941" cy="373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 from www.topwithcinnamon.com</a:t>
            </a:r>
            <a:endParaRPr lang="en-US" sz="9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95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>
                <a:ea typeface="ヒラギノ角ゴ Pro W3"/>
                <a:cs typeface="ヒラギノ角ゴ Pro W3"/>
              </a:rPr>
              <a:t>A stack 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is like a bunch of lunch trays in a cafeteria</a:t>
            </a:r>
          </a:p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It has only two operations:</a:t>
            </a:r>
          </a:p>
          <a:p>
            <a:pPr lvl="1" eaLnBrk="1" hangingPunct="1"/>
            <a:r>
              <a:rPr lang="en-US" altLang="en-US" dirty="0" smtClean="0">
                <a:ea typeface="ヒラギノ角ゴ Pro W3"/>
              </a:rPr>
              <a:t>Push</a:t>
            </a:r>
            <a:endParaRPr lang="en-US" altLang="en-US" sz="2400" dirty="0" smtClean="0">
              <a:ea typeface="ヒラギノ角ゴ Pro W3"/>
            </a:endParaRPr>
          </a:p>
          <a:p>
            <a:pPr lvl="2"/>
            <a:r>
              <a:rPr lang="en-US" altLang="en-US" dirty="0" smtClean="0">
                <a:ea typeface="ヒラギノ角ゴ Pro W3"/>
              </a:rPr>
              <a:t>You </a:t>
            </a:r>
            <a:r>
              <a:rPr lang="en-US" altLang="en-US" dirty="0">
                <a:ea typeface="ヒラギノ角ゴ Pro W3"/>
              </a:rPr>
              <a:t>can push something onto the </a:t>
            </a:r>
            <a:r>
              <a:rPr lang="en-US" altLang="en-US" dirty="0" smtClean="0">
                <a:ea typeface="ヒラギノ角ゴ Pro W3"/>
              </a:rPr>
              <a:t>top of the stack</a:t>
            </a:r>
            <a:endParaRPr lang="en-US" altLang="en-US" dirty="0">
              <a:ea typeface="ヒラギノ角ゴ Pro W3"/>
            </a:endParaRPr>
          </a:p>
          <a:p>
            <a:pPr lvl="1" eaLnBrk="1" hangingPunct="1"/>
            <a:r>
              <a:rPr lang="en-US" altLang="en-US" dirty="0" smtClean="0">
                <a:ea typeface="ヒラギノ角ゴ Pro W3"/>
              </a:rPr>
              <a:t>Pop</a:t>
            </a:r>
            <a:endParaRPr lang="en-US" altLang="en-US" sz="2400" dirty="0" smtClean="0">
              <a:ea typeface="ヒラギノ角ゴ Pro W3"/>
            </a:endParaRPr>
          </a:p>
          <a:p>
            <a:pPr lvl="2"/>
            <a:r>
              <a:rPr lang="en-US" altLang="en-US" dirty="0">
                <a:ea typeface="ヒラギノ角ゴ Pro W3"/>
              </a:rPr>
              <a:t>Y</a:t>
            </a:r>
            <a:r>
              <a:rPr lang="en-US" altLang="en-US" dirty="0" smtClean="0">
                <a:ea typeface="ヒラギノ角ゴ Pro W3"/>
              </a:rPr>
              <a:t>ou </a:t>
            </a:r>
            <a:r>
              <a:rPr lang="en-US" altLang="en-US" dirty="0">
                <a:ea typeface="ヒラギノ角ゴ Pro W3"/>
              </a:rPr>
              <a:t>can pop something off the top of the </a:t>
            </a:r>
            <a:r>
              <a:rPr lang="en-US" altLang="en-US" dirty="0" smtClean="0">
                <a:ea typeface="ヒラギノ角ゴ Pro W3"/>
              </a:rPr>
              <a:t>stack</a:t>
            </a:r>
            <a:endParaRPr lang="en-US" altLang="en-US" sz="2800" dirty="0">
              <a:ea typeface="ヒラギノ角ゴ Pro W3"/>
              <a:cs typeface="ヒラギノ角ゴ Pro W3"/>
            </a:endParaRPr>
          </a:p>
          <a:p>
            <a:pPr eaLnBrk="1" hangingPunct="1"/>
            <a:endParaRPr lang="en-US" altLang="en-US" sz="2800" dirty="0" smtClean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Let’s </a:t>
            </a:r>
            <a:r>
              <a:rPr lang="en-US" altLang="en-US" sz="2800" dirty="0">
                <a:ea typeface="ヒラギノ角ゴ Pro W3"/>
                <a:cs typeface="ヒラギノ角ゴ Pro W3"/>
              </a:rPr>
              <a:t>see an example stack in 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action</a:t>
            </a:r>
            <a:endParaRPr lang="en-US" altLang="en-US" sz="3600" dirty="0">
              <a:ea typeface="ヒラギノ角ゴ Pro W3"/>
              <a:cs typeface="ヒラギノ角ゴ Pro W3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350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ヒラギノ角ゴ Pro W3"/>
                <a:cs typeface="ヒラギノ角ゴ Pro W3"/>
              </a:rPr>
              <a:t>The diagram below shows a stack over 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>time  </a:t>
            </a:r>
            <a:endParaRPr lang="en-US" altLang="en-US" dirty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dirty="0">
                <a:ea typeface="ヒラギノ角ゴ Pro W3"/>
                <a:cs typeface="ヒラギノ角ゴ Pro W3"/>
              </a:rPr>
              <a:t>We perform two pushes and two 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>pops</a:t>
            </a:r>
            <a:endParaRPr lang="en-US" altLang="en-US" dirty="0">
              <a:ea typeface="ヒラギノ角ゴ Pro W3"/>
              <a:cs typeface="ヒラギノ角ゴ Pro W3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1271211" y="3554338"/>
            <a:ext cx="1247775" cy="2844801"/>
            <a:chOff x="1271211" y="3554338"/>
            <a:chExt cx="1247775" cy="2844801"/>
          </a:xfrm>
        </p:grpSpPr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1287086" y="3554338"/>
              <a:ext cx="0" cy="205740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>
              <a:off x="1287086" y="5611739"/>
              <a:ext cx="9144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 flipV="1">
              <a:off x="2201486" y="3554338"/>
              <a:ext cx="0" cy="205740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1271211" y="5775252"/>
              <a:ext cx="1247775" cy="623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1400" b="1" dirty="0">
                  <a:solidFill>
                    <a:prstClr val="black"/>
                  </a:solidFill>
                  <a:ea typeface="ヒラギノ角ゴ Pro W3"/>
                  <a:cs typeface="ヒラギノ角ゴ Pro W3"/>
                </a:rPr>
                <a:t>Time: 0</a:t>
              </a:r>
            </a:p>
            <a:p>
              <a:pPr eaLnBrk="1" hangingPunct="1"/>
              <a:r>
                <a:rPr lang="en-US" altLang="en-US" sz="1400" b="1" dirty="0">
                  <a:solidFill>
                    <a:prstClr val="black"/>
                  </a:solidFill>
                  <a:ea typeface="ヒラギノ角ゴ Pro W3"/>
                  <a:cs typeface="ヒラギノ角ゴ Pro W3"/>
                </a:rPr>
                <a:t>Empty Stack</a:t>
              </a:r>
            </a:p>
          </p:txBody>
        </p:sp>
      </p:grp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2630111" y="5775252"/>
            <a:ext cx="942975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 dirty="0">
                <a:solidFill>
                  <a:prstClr val="black"/>
                </a:solidFill>
                <a:ea typeface="ヒラギノ角ゴ Pro W3"/>
                <a:cs typeface="ヒラギノ角ゴ Pro W3"/>
              </a:rPr>
              <a:t>Time 1:</a:t>
            </a:r>
          </a:p>
          <a:p>
            <a:pPr eaLnBrk="1" hangingPunct="1"/>
            <a:r>
              <a:rPr lang="en-US" altLang="en-US" sz="1400" b="1" dirty="0">
                <a:solidFill>
                  <a:prstClr val="black"/>
                </a:solidFill>
                <a:ea typeface="ヒラギノ角ゴ Pro W3"/>
                <a:cs typeface="ヒラギノ角ゴ Pro W3"/>
              </a:rPr>
              <a:t>Push “2”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2645986" y="3554338"/>
            <a:ext cx="927100" cy="2057401"/>
            <a:chOff x="2645986" y="3554338"/>
            <a:chExt cx="927100" cy="2057401"/>
          </a:xfrm>
        </p:grpSpPr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2645986" y="3554338"/>
              <a:ext cx="0" cy="205740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2645986" y="5611739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 flipV="1">
              <a:off x="3573086" y="3554338"/>
              <a:ext cx="0" cy="205740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2658686" y="5297414"/>
              <a:ext cx="91440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>
                  <a:solidFill>
                    <a:prstClr val="black"/>
                  </a:solidFill>
                  <a:ea typeface="ヒラギノ角ゴ Pro W3"/>
                  <a:cs typeface="ヒラギノ角ゴ Pro W3"/>
                </a:rPr>
                <a:t>2</a:t>
              </a:r>
            </a:p>
          </p:txBody>
        </p:sp>
      </p:grp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3849311" y="5775252"/>
            <a:ext cx="942975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>
                <a:solidFill>
                  <a:prstClr val="black"/>
                </a:solidFill>
                <a:ea typeface="ヒラギノ角ゴ Pro W3"/>
                <a:cs typeface="ヒラギノ角ゴ Pro W3"/>
              </a:rPr>
              <a:t>Time 2:</a:t>
            </a:r>
          </a:p>
          <a:p>
            <a:pPr eaLnBrk="1" hangingPunct="1"/>
            <a:r>
              <a:rPr lang="en-US" altLang="en-US" sz="1400" b="1">
                <a:solidFill>
                  <a:prstClr val="black"/>
                </a:solidFill>
                <a:ea typeface="ヒラギノ角ゴ Pro W3"/>
                <a:cs typeface="ヒラギノ角ゴ Pro W3"/>
              </a:rPr>
              <a:t>Push “8”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3865186" y="3554338"/>
            <a:ext cx="927100" cy="2057401"/>
            <a:chOff x="3865186" y="3554338"/>
            <a:chExt cx="927100" cy="2057401"/>
          </a:xfrm>
        </p:grpSpPr>
        <p:sp>
          <p:nvSpPr>
            <p:cNvPr id="15" name="Line 14"/>
            <p:cNvSpPr>
              <a:spLocks noChangeShapeType="1"/>
            </p:cNvSpPr>
            <p:nvPr/>
          </p:nvSpPr>
          <p:spPr bwMode="auto">
            <a:xfrm>
              <a:off x="3865186" y="3554338"/>
              <a:ext cx="0" cy="205740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3865186" y="5611739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3877886" y="5297414"/>
              <a:ext cx="91440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>
                  <a:solidFill>
                    <a:prstClr val="black"/>
                  </a:solidFill>
                  <a:ea typeface="ヒラギノ角ゴ Pro W3"/>
                  <a:cs typeface="ヒラギノ角ゴ Pro W3"/>
                </a:rPr>
                <a:t>2</a:t>
              </a: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3877886" y="4992614"/>
              <a:ext cx="91440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>
                  <a:solidFill>
                    <a:prstClr val="black"/>
                  </a:solidFill>
                  <a:ea typeface="ヒラギノ角ゴ Pro W3"/>
                  <a:cs typeface="ヒラギノ角ゴ Pro W3"/>
                </a:rPr>
                <a:t>8</a:t>
              </a:r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 flipV="1">
              <a:off x="4792286" y="3554338"/>
              <a:ext cx="0" cy="205740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5068511" y="5764139"/>
            <a:ext cx="8611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 dirty="0">
                <a:solidFill>
                  <a:prstClr val="black"/>
                </a:solidFill>
                <a:ea typeface="ヒラギノ角ゴ Pro W3"/>
                <a:cs typeface="ヒラギノ角ゴ Pro W3"/>
              </a:rPr>
              <a:t>Time 3:</a:t>
            </a:r>
          </a:p>
          <a:p>
            <a:pPr eaLnBrk="1" hangingPunct="1"/>
            <a:r>
              <a:rPr lang="en-US" altLang="en-US" sz="1400" b="1" dirty="0" smtClean="0">
                <a:solidFill>
                  <a:prstClr val="black"/>
                </a:solidFill>
                <a:ea typeface="ヒラギノ角ゴ Pro W3"/>
                <a:cs typeface="ヒラギノ角ゴ Pro W3"/>
              </a:rPr>
              <a:t>Pop</a:t>
            </a:r>
            <a:endParaRPr lang="en-US" altLang="en-US" sz="1400" b="1" dirty="0">
              <a:solidFill>
                <a:prstClr val="black"/>
              </a:solidFill>
              <a:ea typeface="ヒラギノ角ゴ Pro W3"/>
              <a:cs typeface="ヒラギノ角ゴ Pro W3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5084386" y="3543226"/>
            <a:ext cx="927100" cy="2057401"/>
            <a:chOff x="5084386" y="3543226"/>
            <a:chExt cx="927100" cy="2057401"/>
          </a:xfrm>
        </p:grpSpPr>
        <p:sp>
          <p:nvSpPr>
            <p:cNvPr id="21" name="Line 20"/>
            <p:cNvSpPr>
              <a:spLocks noChangeShapeType="1"/>
            </p:cNvSpPr>
            <p:nvPr/>
          </p:nvSpPr>
          <p:spPr bwMode="auto">
            <a:xfrm>
              <a:off x="5084386" y="3543226"/>
              <a:ext cx="0" cy="205740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>
              <a:off x="5084386" y="5600627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5097086" y="5286302"/>
              <a:ext cx="91440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>
                  <a:solidFill>
                    <a:prstClr val="black"/>
                  </a:solidFill>
                  <a:ea typeface="ヒラギノ角ゴ Pro W3"/>
                  <a:cs typeface="ヒラギノ角ゴ Pro W3"/>
                </a:rPr>
                <a:t>2</a:t>
              </a:r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 flipV="1">
              <a:off x="6011486" y="3543226"/>
              <a:ext cx="0" cy="205740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392486" y="3554338"/>
            <a:ext cx="927100" cy="2057401"/>
            <a:chOff x="6392486" y="3554338"/>
            <a:chExt cx="927100" cy="2057401"/>
          </a:xfrm>
        </p:grpSpPr>
        <p:sp>
          <p:nvSpPr>
            <p:cNvPr id="26" name="Line 27"/>
            <p:cNvSpPr>
              <a:spLocks noChangeShapeType="1"/>
            </p:cNvSpPr>
            <p:nvPr/>
          </p:nvSpPr>
          <p:spPr bwMode="auto">
            <a:xfrm>
              <a:off x="6392486" y="3554338"/>
              <a:ext cx="0" cy="205740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Line 28"/>
            <p:cNvSpPr>
              <a:spLocks noChangeShapeType="1"/>
            </p:cNvSpPr>
            <p:nvPr/>
          </p:nvSpPr>
          <p:spPr bwMode="auto">
            <a:xfrm>
              <a:off x="6392486" y="5611739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Line 29"/>
            <p:cNvSpPr>
              <a:spLocks noChangeShapeType="1"/>
            </p:cNvSpPr>
            <p:nvPr/>
          </p:nvSpPr>
          <p:spPr bwMode="auto">
            <a:xfrm flipV="1">
              <a:off x="7319586" y="3554338"/>
              <a:ext cx="0" cy="205740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9" name="Text Box 30"/>
          <p:cNvSpPr txBox="1">
            <a:spLocks noChangeArrowheads="1"/>
          </p:cNvSpPr>
          <p:nvPr/>
        </p:nvSpPr>
        <p:spPr bwMode="auto">
          <a:xfrm>
            <a:off x="6376611" y="5775252"/>
            <a:ext cx="8611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 dirty="0">
                <a:solidFill>
                  <a:prstClr val="black"/>
                </a:solidFill>
                <a:ea typeface="ヒラギノ角ゴ Pro W3"/>
                <a:cs typeface="ヒラギノ角ゴ Pro W3"/>
              </a:rPr>
              <a:t>Time 4:</a:t>
            </a:r>
          </a:p>
          <a:p>
            <a:pPr eaLnBrk="1" hangingPunct="1"/>
            <a:r>
              <a:rPr lang="en-US" altLang="en-US" sz="1400" b="1" dirty="0" smtClean="0">
                <a:solidFill>
                  <a:prstClr val="black"/>
                </a:solidFill>
                <a:ea typeface="ヒラギノ角ゴ Pro W3"/>
                <a:cs typeface="ヒラギノ角ゴ Pro W3"/>
              </a:rPr>
              <a:t>Pop</a:t>
            </a:r>
            <a:endParaRPr lang="en-US" altLang="en-US" sz="1400" b="1" dirty="0">
              <a:solidFill>
                <a:prstClr val="black"/>
              </a:solidFill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044179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  <p:bldP spid="24" grpId="0"/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7932657" cy="4517689"/>
          </a:xfrm>
        </p:spPr>
        <p:txBody>
          <a:bodyPr/>
          <a:lstStyle/>
          <a:p>
            <a:r>
              <a:rPr lang="en-US" dirty="0"/>
              <a:t>In computer science, a stack is 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i="1" dirty="0" smtClean="0"/>
              <a:t>last </a:t>
            </a:r>
            <a:r>
              <a:rPr lang="en-US" b="1" i="1" dirty="0"/>
              <a:t>in, first </a:t>
            </a:r>
            <a:r>
              <a:rPr lang="en-US" b="1" i="1" dirty="0" smtClean="0"/>
              <a:t>out </a:t>
            </a:r>
            <a:r>
              <a:rPr lang="en-US" dirty="0" smtClean="0"/>
              <a:t>(</a:t>
            </a:r>
            <a:r>
              <a:rPr lang="en-US" dirty="0"/>
              <a:t>LIFO) </a:t>
            </a:r>
            <a:r>
              <a:rPr lang="en-US" dirty="0" smtClean="0"/>
              <a:t>data structure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It can store any type of data, but has only </a:t>
            </a:r>
            <a:r>
              <a:rPr lang="en-US" dirty="0"/>
              <a:t>two </a:t>
            </a:r>
            <a:r>
              <a:rPr lang="en-US" dirty="0" smtClean="0"/>
              <a:t>operations: push </a:t>
            </a:r>
            <a:r>
              <a:rPr lang="en-US" dirty="0"/>
              <a:t>and </a:t>
            </a:r>
            <a:r>
              <a:rPr lang="en-US" dirty="0" smtClean="0"/>
              <a:t>pop</a:t>
            </a:r>
            <a:endParaRPr lang="en-US" dirty="0"/>
          </a:p>
          <a:p>
            <a:r>
              <a:rPr lang="en-US" dirty="0" smtClean="0"/>
              <a:t>Push adds to the top of the stack, hiding anything else on the stack</a:t>
            </a:r>
          </a:p>
          <a:p>
            <a:r>
              <a:rPr lang="en-US" dirty="0" smtClean="0"/>
              <a:t>Pop removes the top element from the stack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37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7932657" cy="4517689"/>
          </a:xfrm>
        </p:spPr>
        <p:txBody>
          <a:bodyPr/>
          <a:lstStyle/>
          <a:p>
            <a:r>
              <a:rPr lang="en-US" dirty="0"/>
              <a:t>The nature of the pop and push operations also means that stack elements have a natural </a:t>
            </a:r>
            <a:r>
              <a:rPr lang="en-US" dirty="0" smtClean="0"/>
              <a:t>order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/>
              <a:t>Elements are removed from the stack in the </a:t>
            </a:r>
            <a:r>
              <a:rPr lang="en-US" u="sng" dirty="0"/>
              <a:t>reverse</a:t>
            </a:r>
            <a:r>
              <a:rPr lang="en-US" dirty="0"/>
              <a:t> order to the order of their </a:t>
            </a:r>
            <a:r>
              <a:rPr lang="en-US" dirty="0" smtClean="0"/>
              <a:t>addition</a:t>
            </a:r>
          </a:p>
          <a:p>
            <a:pPr lvl="1"/>
            <a:r>
              <a:rPr lang="en-US" sz="3200" dirty="0" smtClean="0"/>
              <a:t>The </a:t>
            </a:r>
            <a:r>
              <a:rPr lang="en-US" sz="3200" dirty="0"/>
              <a:t>lower elements are </a:t>
            </a:r>
            <a:r>
              <a:rPr lang="en-US" sz="3200" dirty="0" smtClean="0"/>
              <a:t>those </a:t>
            </a:r>
            <a:r>
              <a:rPr lang="en-US" sz="3200" dirty="0"/>
              <a:t>that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have </a:t>
            </a:r>
            <a:r>
              <a:rPr lang="en-US" sz="3200" dirty="0"/>
              <a:t>been in the </a:t>
            </a:r>
            <a:r>
              <a:rPr lang="en-US" sz="3200" dirty="0" smtClean="0"/>
              <a:t>stack the longest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122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Stacks and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ヒラギノ角ゴ Pro W3"/>
                <a:cs typeface="ヒラギノ角ゴ Pro W3"/>
              </a:rPr>
              <a:t>When you run 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>your </a:t>
            </a:r>
            <a:r>
              <a:rPr lang="en-US" altLang="en-US" dirty="0">
                <a:ea typeface="ヒラギノ角ゴ Pro W3"/>
                <a:cs typeface="ヒラギノ角ゴ Pro W3"/>
              </a:rPr>
              <a:t>program, the computer creates a stack for 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>you</a:t>
            </a:r>
          </a:p>
          <a:p>
            <a:pPr eaLnBrk="1" hangingPunct="1"/>
            <a:endParaRPr lang="en-US" altLang="en-US" dirty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dirty="0">
                <a:ea typeface="ヒラギノ角ゴ Pro W3"/>
                <a:cs typeface="ヒラギノ角ゴ Pro W3"/>
              </a:rPr>
              <a:t>Each time you 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>call a </a:t>
            </a:r>
            <a:r>
              <a:rPr lang="en-US" altLang="en-US" dirty="0">
                <a:ea typeface="ヒラギノ角ゴ Pro W3"/>
                <a:cs typeface="ヒラギノ角ゴ Pro W3"/>
              </a:rPr>
              <a:t>function, the function 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/>
            </a:r>
            <a:br>
              <a:rPr lang="en-US" altLang="en-US" dirty="0" smtClean="0">
                <a:ea typeface="ヒラギノ角ゴ Pro W3"/>
                <a:cs typeface="ヒラギノ角ゴ Pro W3"/>
              </a:rPr>
            </a:br>
            <a:r>
              <a:rPr lang="en-US" altLang="en-US" dirty="0" smtClean="0">
                <a:ea typeface="ヒラギノ角ゴ Pro W3"/>
                <a:cs typeface="ヒラギノ角ゴ Pro W3"/>
              </a:rPr>
              <a:t>is pushed onto the top </a:t>
            </a:r>
            <a:r>
              <a:rPr lang="en-US" altLang="en-US" dirty="0">
                <a:ea typeface="ヒラギノ角ゴ Pro W3"/>
                <a:cs typeface="ヒラギノ角ゴ Pro W3"/>
              </a:rPr>
              <a:t>of the 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>stack</a:t>
            </a:r>
            <a:endParaRPr lang="en-US" altLang="en-US" dirty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dirty="0">
                <a:ea typeface="ヒラギノ角ゴ Pro W3"/>
                <a:cs typeface="ヒラギノ角ゴ Pro W3"/>
              </a:rPr>
              <a:t>When the function returns or exits, the function is popped off the 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>stack</a:t>
            </a:r>
            <a:endParaRPr lang="en-US" altLang="en-US" dirty="0">
              <a:ea typeface="ヒラギノ角ゴ Pro W3"/>
              <a:cs typeface="ヒラギノ角ゴ Pro W3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24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Stacks and Functions 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878768" y="2589213"/>
            <a:ext cx="1247775" cy="2844800"/>
            <a:chOff x="878768" y="2589213"/>
            <a:chExt cx="1247775" cy="2844800"/>
          </a:xfrm>
        </p:grpSpPr>
        <p:sp>
          <p:nvSpPr>
            <p:cNvPr id="5" name="Line 4"/>
            <p:cNvSpPr>
              <a:spLocks noChangeShapeType="1"/>
            </p:cNvSpPr>
            <p:nvPr/>
          </p:nvSpPr>
          <p:spPr bwMode="auto">
            <a:xfrm>
              <a:off x="894643" y="2589213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894643" y="4646613"/>
              <a:ext cx="9144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 flipV="1">
              <a:off x="1809043" y="2589213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878768" y="4810125"/>
              <a:ext cx="1247775" cy="62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1400" b="1">
                  <a:solidFill>
                    <a:prstClr val="black"/>
                  </a:solidFill>
                  <a:ea typeface="ヒラギノ角ゴ Pro W3"/>
                  <a:cs typeface="ヒラギノ角ゴ Pro W3"/>
                </a:rPr>
                <a:t>Time: 0</a:t>
              </a:r>
            </a:p>
            <a:p>
              <a:pPr eaLnBrk="1" hangingPunct="1"/>
              <a:r>
                <a:rPr lang="en-US" altLang="en-US" sz="1400" b="1">
                  <a:solidFill>
                    <a:prstClr val="black"/>
                  </a:solidFill>
                  <a:ea typeface="ヒラギノ角ゴ Pro W3"/>
                  <a:cs typeface="ヒラギノ角ゴ Pro W3"/>
                </a:rPr>
                <a:t>Empty Stack</a:t>
              </a:r>
            </a:p>
          </p:txBody>
        </p:sp>
      </p:grp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2390068" y="4810125"/>
            <a:ext cx="1308100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 dirty="0">
                <a:solidFill>
                  <a:prstClr val="black"/>
                </a:solidFill>
                <a:ea typeface="ヒラギノ角ゴ Pro W3"/>
                <a:cs typeface="ヒラギノ角ゴ Pro W3"/>
              </a:rPr>
              <a:t>Time 1:</a:t>
            </a:r>
          </a:p>
          <a:p>
            <a:pPr eaLnBrk="1" hangingPunct="1"/>
            <a:r>
              <a:rPr lang="en-US" altLang="en-US" sz="1400" b="1" dirty="0">
                <a:solidFill>
                  <a:prstClr val="black"/>
                </a:solidFill>
                <a:ea typeface="ヒラギノ角ゴ Pro W3"/>
                <a:cs typeface="ヒラギノ角ゴ Pro W3"/>
              </a:rPr>
              <a:t>Push:  main()</a:t>
            </a:r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3829930" y="4810125"/>
            <a:ext cx="1474788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>
                <a:solidFill>
                  <a:prstClr val="black"/>
                </a:solidFill>
                <a:ea typeface="ヒラギノ角ゴ Pro W3"/>
                <a:cs typeface="ヒラギノ角ゴ Pro W3"/>
              </a:rPr>
              <a:t>Time 2:</a:t>
            </a:r>
          </a:p>
          <a:p>
            <a:pPr eaLnBrk="1" hangingPunct="1"/>
            <a:r>
              <a:rPr lang="en-US" altLang="en-US" sz="1400" b="1">
                <a:solidFill>
                  <a:prstClr val="black"/>
                </a:solidFill>
                <a:ea typeface="ヒラギノ角ゴ Pro W3"/>
                <a:cs typeface="ヒラギノ角ゴ Pro W3"/>
              </a:rPr>
              <a:t>Push:  square()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2405943" y="2589213"/>
            <a:ext cx="927100" cy="2057400"/>
            <a:chOff x="2405943" y="2589213"/>
            <a:chExt cx="927100" cy="2057400"/>
          </a:xfrm>
        </p:grpSpPr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2405943" y="2589213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2405943" y="4646613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2418643" y="4332288"/>
              <a:ext cx="914400" cy="2762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1200" b="1">
                  <a:solidFill>
                    <a:prstClr val="black"/>
                  </a:solidFill>
                  <a:ea typeface="ヒラギノ角ゴ Pro W3"/>
                  <a:cs typeface="ヒラギノ角ゴ Pro W3"/>
                </a:rPr>
                <a:t>main()</a:t>
              </a:r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 flipV="1">
              <a:off x="3333043" y="2589213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3845805" y="2589213"/>
            <a:ext cx="927100" cy="2057400"/>
            <a:chOff x="3845805" y="2589213"/>
            <a:chExt cx="927100" cy="2057400"/>
          </a:xfrm>
        </p:grpSpPr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3845805" y="2589213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>
              <a:off x="3845805" y="4646613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 flipV="1">
              <a:off x="4772905" y="2589213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3858505" y="4332288"/>
              <a:ext cx="914400" cy="2762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1200" b="1">
                  <a:solidFill>
                    <a:prstClr val="black"/>
                  </a:solidFill>
                  <a:ea typeface="ヒラギノ角ゴ Pro W3"/>
                  <a:cs typeface="ヒラギノ角ゴ Pro W3"/>
                </a:rPr>
                <a:t>main()</a:t>
              </a: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3858505" y="4027488"/>
              <a:ext cx="914400" cy="2762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1200" b="1">
                  <a:solidFill>
                    <a:prstClr val="black"/>
                  </a:solidFill>
                  <a:ea typeface="ヒラギノ角ゴ Pro W3"/>
                  <a:cs typeface="ヒラギノ角ゴ Pro W3"/>
                </a:rPr>
                <a:t>square()</a:t>
              </a:r>
            </a:p>
          </p:txBody>
        </p:sp>
      </p:grpSp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5278438" y="4748213"/>
            <a:ext cx="1490662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>
                <a:solidFill>
                  <a:prstClr val="black"/>
                </a:solidFill>
                <a:ea typeface="ヒラギノ角ゴ Pro W3"/>
                <a:cs typeface="ヒラギノ角ゴ Pro W3"/>
              </a:rPr>
              <a:t>Time 3:</a:t>
            </a:r>
          </a:p>
          <a:p>
            <a:pPr eaLnBrk="1" hangingPunct="1"/>
            <a:r>
              <a:rPr lang="en-US" altLang="en-US" sz="1400" b="1">
                <a:solidFill>
                  <a:prstClr val="black"/>
                </a:solidFill>
                <a:ea typeface="ヒラギノ角ゴ Pro W3"/>
                <a:cs typeface="ヒラギノ角ゴ Pro W3"/>
              </a:rPr>
              <a:t>Pop:  square()</a:t>
            </a:r>
          </a:p>
          <a:p>
            <a:pPr eaLnBrk="1" hangingPunct="1"/>
            <a:r>
              <a:rPr lang="en-US" altLang="en-US" sz="1400" b="1">
                <a:solidFill>
                  <a:prstClr val="black"/>
                </a:solidFill>
                <a:ea typeface="ヒラギノ角ゴ Pro W3"/>
                <a:cs typeface="ヒラギノ角ゴ Pro W3"/>
              </a:rPr>
              <a:t>returns a value.</a:t>
            </a:r>
          </a:p>
          <a:p>
            <a:pPr eaLnBrk="1" hangingPunct="1"/>
            <a:r>
              <a:rPr lang="en-US" altLang="en-US" sz="1400" b="1">
                <a:solidFill>
                  <a:prstClr val="black"/>
                </a:solidFill>
                <a:ea typeface="ヒラギノ角ゴ Pro W3"/>
                <a:cs typeface="ヒラギノ角ゴ Pro W3"/>
              </a:rPr>
              <a:t>method exits.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5314243" y="2578100"/>
            <a:ext cx="927100" cy="2057400"/>
            <a:chOff x="5314243" y="2578100"/>
            <a:chExt cx="927100" cy="2057400"/>
          </a:xfrm>
        </p:grpSpPr>
        <p:sp>
          <p:nvSpPr>
            <p:cNvPr id="20" name="Line 19"/>
            <p:cNvSpPr>
              <a:spLocks noChangeShapeType="1"/>
            </p:cNvSpPr>
            <p:nvPr/>
          </p:nvSpPr>
          <p:spPr bwMode="auto">
            <a:xfrm>
              <a:off x="5314243" y="25781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>
              <a:off x="5314243" y="4635500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 flipV="1">
              <a:off x="6241343" y="25781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5326943" y="4321175"/>
              <a:ext cx="914400" cy="2762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1200" b="1">
                  <a:solidFill>
                    <a:prstClr val="black"/>
                  </a:solidFill>
                  <a:ea typeface="ヒラギノ角ゴ Pro W3"/>
                  <a:cs typeface="ヒラギノ角ゴ Pro W3"/>
                </a:rPr>
                <a:t>main()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871580" y="2538413"/>
            <a:ext cx="927100" cy="2057400"/>
            <a:chOff x="6871580" y="2538413"/>
            <a:chExt cx="927100" cy="2057400"/>
          </a:xfrm>
        </p:grpSpPr>
        <p:sp>
          <p:nvSpPr>
            <p:cNvPr id="25" name="Line 24"/>
            <p:cNvSpPr>
              <a:spLocks noChangeShapeType="1"/>
            </p:cNvSpPr>
            <p:nvPr/>
          </p:nvSpPr>
          <p:spPr bwMode="auto">
            <a:xfrm>
              <a:off x="6871580" y="2538413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Line 25"/>
            <p:cNvSpPr>
              <a:spLocks noChangeShapeType="1"/>
            </p:cNvSpPr>
            <p:nvPr/>
          </p:nvSpPr>
          <p:spPr bwMode="auto">
            <a:xfrm>
              <a:off x="6871580" y="4595813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Line 26"/>
            <p:cNvSpPr>
              <a:spLocks noChangeShapeType="1"/>
            </p:cNvSpPr>
            <p:nvPr/>
          </p:nvSpPr>
          <p:spPr bwMode="auto">
            <a:xfrm flipV="1">
              <a:off x="7798680" y="2538413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8" name="Text Box 27"/>
          <p:cNvSpPr txBox="1">
            <a:spLocks noChangeArrowheads="1"/>
          </p:cNvSpPr>
          <p:nvPr/>
        </p:nvSpPr>
        <p:spPr bwMode="auto">
          <a:xfrm>
            <a:off x="6835775" y="4708525"/>
            <a:ext cx="1490663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>
                <a:solidFill>
                  <a:prstClr val="black"/>
                </a:solidFill>
                <a:ea typeface="ヒラギノ角ゴ Pro W3"/>
                <a:cs typeface="ヒラギノ角ゴ Pro W3"/>
              </a:rPr>
              <a:t>Time 4:</a:t>
            </a:r>
          </a:p>
          <a:p>
            <a:pPr eaLnBrk="1" hangingPunct="1"/>
            <a:r>
              <a:rPr lang="en-US" altLang="en-US" sz="1400" b="1">
                <a:solidFill>
                  <a:prstClr val="black"/>
                </a:solidFill>
                <a:ea typeface="ヒラギノ角ゴ Pro W3"/>
                <a:cs typeface="ヒラギノ角ゴ Pro W3"/>
              </a:rPr>
              <a:t>Pop:  main()</a:t>
            </a:r>
          </a:p>
          <a:p>
            <a:pPr eaLnBrk="1" hangingPunct="1"/>
            <a:r>
              <a:rPr lang="en-US" altLang="en-US" sz="1400" b="1">
                <a:solidFill>
                  <a:prstClr val="black"/>
                </a:solidFill>
                <a:ea typeface="ヒラギノ角ゴ Pro W3"/>
                <a:cs typeface="ヒラギノ角ゴ Pro W3"/>
              </a:rPr>
              <a:t>returns a value.</a:t>
            </a:r>
          </a:p>
          <a:p>
            <a:pPr eaLnBrk="1" hangingPunct="1"/>
            <a:r>
              <a:rPr lang="en-US" altLang="en-US" sz="1400" b="1">
                <a:solidFill>
                  <a:prstClr val="black"/>
                </a:solidFill>
                <a:ea typeface="ヒラギノ角ゴ Pro W3"/>
                <a:cs typeface="ヒラギノ角ゴ Pro W3"/>
              </a:rPr>
              <a:t>method exits.</a:t>
            </a:r>
          </a:p>
        </p:txBody>
      </p:sp>
    </p:spTree>
    <p:extLst>
      <p:ext uri="{BB962C8B-B14F-4D97-AF65-F5344CB8AC3E}">
        <p14:creationId xmlns:p14="http://schemas.microsoft.com/office/powerpoint/2010/main" val="6415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23" grpId="0"/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makes “good code” </a:t>
            </a:r>
            <a:r>
              <a:rPr lang="en-US" dirty="0" smtClean="0"/>
              <a:t>good</a:t>
            </a:r>
          </a:p>
          <a:p>
            <a:pPr lvl="1"/>
            <a:r>
              <a:rPr lang="en-US" dirty="0" smtClean="0"/>
              <a:t>Readability</a:t>
            </a:r>
          </a:p>
          <a:p>
            <a:pPr lvl="1"/>
            <a:r>
              <a:rPr lang="en-US" dirty="0" smtClean="0"/>
              <a:t>Adaptability</a:t>
            </a:r>
            <a:endParaRPr lang="en-US" dirty="0"/>
          </a:p>
          <a:p>
            <a:pPr lvl="1"/>
            <a:r>
              <a:rPr lang="en-US" dirty="0"/>
              <a:t>Commenting guidelines</a:t>
            </a:r>
          </a:p>
          <a:p>
            <a:r>
              <a:rPr lang="en-US" dirty="0" smtClean="0"/>
              <a:t>Incremental development</a:t>
            </a:r>
            <a:endParaRPr lang="en-US" dirty="0"/>
          </a:p>
          <a:p>
            <a:endParaRPr lang="en-US" dirty="0"/>
          </a:p>
          <a:p>
            <a:endParaRPr lang="en-US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  <p:sp>
        <p:nvSpPr>
          <p:cNvPr id="5" name="Up Ribbon 4"/>
          <p:cNvSpPr/>
          <p:nvPr/>
        </p:nvSpPr>
        <p:spPr>
          <a:xfrm>
            <a:off x="2088038" y="5062194"/>
            <a:ext cx="5222449" cy="1121790"/>
          </a:xfrm>
          <a:prstGeom prst="ribbon2">
            <a:avLst>
              <a:gd name="adj1" fmla="val 16667"/>
              <a:gd name="adj2" fmla="val 66967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Function Returns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Explosion 2 5"/>
          <p:cNvSpPr/>
          <p:nvPr/>
        </p:nvSpPr>
        <p:spPr>
          <a:xfrm>
            <a:off x="1833514" y="4604993"/>
            <a:ext cx="1640264" cy="914401"/>
          </a:xfrm>
          <a:prstGeom prst="irregularSeal2">
            <a:avLst/>
          </a:prstGeom>
          <a:solidFill>
            <a:schemeClr val="tx1"/>
          </a:solidFill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20387134">
            <a:off x="2097466" y="4848710"/>
            <a:ext cx="942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C000"/>
                </a:solidFill>
              </a:rPr>
              <a:t>#TBT</a:t>
            </a:r>
            <a:endParaRPr 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036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Stacks and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a function calls itself recursively, you </a:t>
            </a:r>
            <a:r>
              <a:rPr lang="en-US" dirty="0" smtClean="0"/>
              <a:t>push </a:t>
            </a:r>
            <a:r>
              <a:rPr lang="en-US" dirty="0"/>
              <a:t>another </a:t>
            </a:r>
            <a:r>
              <a:rPr lang="en-US" dirty="0" smtClean="0"/>
              <a:t>call to the </a:t>
            </a:r>
            <a:r>
              <a:rPr lang="en-US" dirty="0"/>
              <a:t>function onto the </a:t>
            </a:r>
            <a:r>
              <a:rPr lang="en-US" dirty="0" smtClean="0"/>
              <a:t>stack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We now have </a:t>
            </a:r>
            <a:r>
              <a:rPr lang="en-US" dirty="0"/>
              <a:t>a simple way to visualize how recursion really </a:t>
            </a:r>
            <a:r>
              <a:rPr lang="en-US" dirty="0" smtClean="0"/>
              <a:t>works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63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Toy Example of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compute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2):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compute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(intInput-1)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compute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(50)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457200" lvl="1" indent="0">
              <a:buNone/>
            </a:pPr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26166" y="3637895"/>
            <a:ext cx="3026741" cy="230832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Here’s the code again. </a:t>
            </a:r>
            <a:endParaRPr lang="en-US" sz="2400" dirty="0" smtClean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  <a:p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Now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, that we understand stacks, we can visualize the recursion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.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57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 and Recursion in Action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  <p:grpSp>
        <p:nvGrpSpPr>
          <p:cNvPr id="10" name="Group 51"/>
          <p:cNvGrpSpPr>
            <a:grpSpLocks/>
          </p:cNvGrpSpPr>
          <p:nvPr/>
        </p:nvGrpSpPr>
        <p:grpSpPr bwMode="auto">
          <a:xfrm>
            <a:off x="322956" y="2906957"/>
            <a:ext cx="914400" cy="2057050"/>
            <a:chOff x="396875" y="1270000"/>
            <a:chExt cx="914400" cy="2057400"/>
          </a:xfrm>
        </p:grpSpPr>
        <p:sp>
          <p:nvSpPr>
            <p:cNvPr id="11" name="Line 27"/>
            <p:cNvSpPr>
              <a:spLocks noChangeShapeType="1"/>
            </p:cNvSpPr>
            <p:nvPr/>
          </p:nvSpPr>
          <p:spPr bwMode="auto">
            <a:xfrm>
              <a:off x="396875" y="12700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grpSp>
          <p:nvGrpSpPr>
            <p:cNvPr id="12" name="Group 44"/>
            <p:cNvGrpSpPr>
              <a:grpSpLocks/>
            </p:cNvGrpSpPr>
            <p:nvPr/>
          </p:nvGrpSpPr>
          <p:grpSpPr bwMode="auto">
            <a:xfrm>
              <a:off x="396875" y="1270000"/>
              <a:ext cx="914400" cy="2057400"/>
              <a:chOff x="396875" y="1270000"/>
              <a:chExt cx="914400" cy="2057400"/>
            </a:xfrm>
          </p:grpSpPr>
          <p:sp>
            <p:nvSpPr>
              <p:cNvPr id="13" name="Line 28"/>
              <p:cNvSpPr>
                <a:spLocks noChangeShapeType="1"/>
              </p:cNvSpPr>
              <p:nvPr/>
            </p:nvSpPr>
            <p:spPr bwMode="auto">
              <a:xfrm>
                <a:off x="396875" y="3327400"/>
                <a:ext cx="9144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Line 29"/>
              <p:cNvSpPr>
                <a:spLocks noChangeShapeType="1"/>
              </p:cNvSpPr>
              <p:nvPr/>
            </p:nvSpPr>
            <p:spPr bwMode="auto">
              <a:xfrm flipV="1">
                <a:off x="1311275" y="1270000"/>
                <a:ext cx="0" cy="205740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15" name="Text Box 30"/>
          <p:cNvSpPr txBox="1">
            <a:spLocks noChangeArrowheads="1"/>
          </p:cNvSpPr>
          <p:nvPr/>
        </p:nvSpPr>
        <p:spPr bwMode="auto">
          <a:xfrm>
            <a:off x="346960" y="4964133"/>
            <a:ext cx="866392" cy="73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 dirty="0">
                <a:solidFill>
                  <a:prstClr val="black"/>
                </a:solidFill>
                <a:ea typeface="ヒラギノ角ゴ Pro W3"/>
                <a:cs typeface="ヒラギノ角ゴ Pro W3"/>
              </a:rPr>
              <a:t>Time: 0</a:t>
            </a:r>
          </a:p>
          <a:p>
            <a:pPr eaLnBrk="1" hangingPunct="1"/>
            <a:r>
              <a:rPr lang="en-US" altLang="en-US" sz="1400" b="1" dirty="0">
                <a:solidFill>
                  <a:prstClr val="black"/>
                </a:solidFill>
                <a:ea typeface="ヒラギノ角ゴ Pro W3"/>
                <a:cs typeface="ヒラギノ角ゴ Pro W3"/>
              </a:rPr>
              <a:t>Empty Stack</a:t>
            </a:r>
          </a:p>
        </p:txBody>
      </p:sp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1484061" y="4964007"/>
            <a:ext cx="86113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 dirty="0">
                <a:solidFill>
                  <a:prstClr val="black"/>
                </a:solidFill>
                <a:ea typeface="ヒラギノ角ゴ Pro W3"/>
                <a:cs typeface="ヒラギノ角ゴ Pro W3"/>
              </a:rPr>
              <a:t>Time 1:</a:t>
            </a:r>
          </a:p>
          <a:p>
            <a:pPr eaLnBrk="1" hangingPunct="1"/>
            <a:r>
              <a:rPr lang="en-US" altLang="en-US" sz="1400" b="1" dirty="0">
                <a:solidFill>
                  <a:prstClr val="black"/>
                </a:solidFill>
                <a:ea typeface="ヒラギノ角ゴ Pro W3"/>
                <a:cs typeface="ヒラギノ角ゴ Pro W3"/>
              </a:rPr>
              <a:t>Push:  </a:t>
            </a:r>
            <a:r>
              <a:rPr lang="en-US" altLang="en-US" sz="1400" b="1" dirty="0" smtClean="0">
                <a:solidFill>
                  <a:prstClr val="black"/>
                </a:solidFill>
                <a:ea typeface="ヒラギノ角ゴ Pro W3"/>
                <a:cs typeface="ヒラギノ角ゴ Pro W3"/>
              </a:rPr>
              <a:t/>
            </a:r>
            <a:br>
              <a:rPr lang="en-US" altLang="en-US" sz="1400" b="1" dirty="0" smtClean="0">
                <a:solidFill>
                  <a:prstClr val="black"/>
                </a:solidFill>
                <a:ea typeface="ヒラギノ角ゴ Pro W3"/>
                <a:cs typeface="ヒラギノ角ゴ Pro W3"/>
              </a:rPr>
            </a:br>
            <a:r>
              <a:rPr lang="en-US" altLang="en-US" sz="1400" b="1" dirty="0" smtClean="0">
                <a:solidFill>
                  <a:prstClr val="black"/>
                </a:solidFill>
                <a:ea typeface="ヒラギノ角ゴ Pro W3"/>
                <a:cs typeface="ヒラギノ角ゴ Pro W3"/>
              </a:rPr>
              <a:t>main</a:t>
            </a:r>
            <a:r>
              <a:rPr lang="en-US" altLang="en-US" sz="1400" b="1" dirty="0">
                <a:solidFill>
                  <a:prstClr val="black"/>
                </a:solidFill>
                <a:ea typeface="ヒラギノ角ゴ Pro W3"/>
                <a:cs typeface="ヒラギノ角ゴ Pro W3"/>
              </a:rPr>
              <a:t>()</a:t>
            </a:r>
          </a:p>
        </p:txBody>
      </p:sp>
      <p:grpSp>
        <p:nvGrpSpPr>
          <p:cNvPr id="17" name="Group 46"/>
          <p:cNvGrpSpPr>
            <a:grpSpLocks/>
          </p:cNvGrpSpPr>
          <p:nvPr/>
        </p:nvGrpSpPr>
        <p:grpSpPr bwMode="auto">
          <a:xfrm>
            <a:off x="1451077" y="2906957"/>
            <a:ext cx="927100" cy="2057050"/>
            <a:chOff x="1908175" y="1270000"/>
            <a:chExt cx="927100" cy="2057400"/>
          </a:xfrm>
        </p:grpSpPr>
        <p:sp>
          <p:nvSpPr>
            <p:cNvPr id="18" name="Line 32"/>
            <p:cNvSpPr>
              <a:spLocks noChangeShapeType="1"/>
            </p:cNvSpPr>
            <p:nvPr/>
          </p:nvSpPr>
          <p:spPr bwMode="auto">
            <a:xfrm>
              <a:off x="1908175" y="3327400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grpSp>
          <p:nvGrpSpPr>
            <p:cNvPr id="19" name="Group 45"/>
            <p:cNvGrpSpPr>
              <a:grpSpLocks/>
            </p:cNvGrpSpPr>
            <p:nvPr/>
          </p:nvGrpSpPr>
          <p:grpSpPr bwMode="auto">
            <a:xfrm>
              <a:off x="1908175" y="1270000"/>
              <a:ext cx="927100" cy="2057400"/>
              <a:chOff x="1908175" y="1270000"/>
              <a:chExt cx="927100" cy="2057400"/>
            </a:xfrm>
          </p:grpSpPr>
          <p:sp>
            <p:nvSpPr>
              <p:cNvPr id="20" name="Line 31"/>
              <p:cNvSpPr>
                <a:spLocks noChangeShapeType="1"/>
              </p:cNvSpPr>
              <p:nvPr/>
            </p:nvSpPr>
            <p:spPr bwMode="auto">
              <a:xfrm>
                <a:off x="1908175" y="1270000"/>
                <a:ext cx="0" cy="205740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Line 33"/>
              <p:cNvSpPr>
                <a:spLocks noChangeShapeType="1"/>
              </p:cNvSpPr>
              <p:nvPr/>
            </p:nvSpPr>
            <p:spPr bwMode="auto">
              <a:xfrm flipV="1">
                <a:off x="2835275" y="1270000"/>
                <a:ext cx="0" cy="205740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Rectangle 35"/>
              <p:cNvSpPr>
                <a:spLocks noChangeArrowheads="1"/>
              </p:cNvSpPr>
              <p:nvPr/>
            </p:nvSpPr>
            <p:spPr bwMode="auto">
              <a:xfrm>
                <a:off x="1920875" y="3013075"/>
                <a:ext cx="914400" cy="31432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400" b="1" dirty="0">
                    <a:solidFill>
                      <a:prstClr val="black"/>
                    </a:solidFill>
                    <a:ea typeface="ヒラギノ角ゴ Pro W3"/>
                    <a:cs typeface="ヒラギノ角ゴ Pro W3"/>
                  </a:rPr>
                  <a:t>main()</a:t>
                </a:r>
              </a:p>
            </p:txBody>
          </p:sp>
        </p:grpSp>
      </p:grpSp>
      <p:sp>
        <p:nvSpPr>
          <p:cNvPr id="23" name="Text Box 39"/>
          <p:cNvSpPr txBox="1">
            <a:spLocks noChangeArrowheads="1"/>
          </p:cNvSpPr>
          <p:nvPr/>
        </p:nvSpPr>
        <p:spPr bwMode="auto">
          <a:xfrm>
            <a:off x="2436101" y="4963881"/>
            <a:ext cx="14732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 dirty="0">
                <a:solidFill>
                  <a:prstClr val="black"/>
                </a:solidFill>
                <a:ea typeface="ヒラギノ角ゴ Pro W3"/>
                <a:cs typeface="ヒラギノ角ゴ Pro W3"/>
              </a:rPr>
              <a:t>Time 2:</a:t>
            </a:r>
          </a:p>
          <a:p>
            <a:pPr eaLnBrk="1" hangingPunct="1"/>
            <a:r>
              <a:rPr lang="en-US" altLang="en-US" sz="1400" b="1" dirty="0">
                <a:solidFill>
                  <a:prstClr val="black"/>
                </a:solidFill>
                <a:ea typeface="ヒラギノ角ゴ Pro W3"/>
                <a:cs typeface="ヒラギノ角ゴ Pro W3"/>
              </a:rPr>
              <a:t>Push:  </a:t>
            </a:r>
            <a:r>
              <a:rPr lang="en-US" altLang="en-US" sz="1400" b="1" dirty="0" smtClean="0">
                <a:solidFill>
                  <a:prstClr val="black"/>
                </a:solidFill>
                <a:ea typeface="ヒラギノ角ゴ Pro W3"/>
                <a:cs typeface="ヒラギノ角ゴ Pro W3"/>
              </a:rPr>
              <a:t>compute(4)</a:t>
            </a:r>
            <a:endParaRPr lang="en-US" altLang="en-US" sz="1400" b="1" dirty="0">
              <a:solidFill>
                <a:prstClr val="black"/>
              </a:solidFill>
              <a:ea typeface="ヒラギノ角ゴ Pro W3"/>
              <a:cs typeface="ヒラギノ角ゴ Pro W3"/>
            </a:endParaRPr>
          </a:p>
        </p:txBody>
      </p:sp>
      <p:grpSp>
        <p:nvGrpSpPr>
          <p:cNvPr id="24" name="Group 47"/>
          <p:cNvGrpSpPr>
            <a:grpSpLocks/>
          </p:cNvGrpSpPr>
          <p:nvPr/>
        </p:nvGrpSpPr>
        <p:grpSpPr bwMode="auto">
          <a:xfrm>
            <a:off x="2591898" y="2906957"/>
            <a:ext cx="927100" cy="2057050"/>
            <a:chOff x="3348038" y="1270000"/>
            <a:chExt cx="927100" cy="2057400"/>
          </a:xfrm>
        </p:grpSpPr>
        <p:sp>
          <p:nvSpPr>
            <p:cNvPr id="25" name="Line 36"/>
            <p:cNvSpPr>
              <a:spLocks noChangeShapeType="1"/>
            </p:cNvSpPr>
            <p:nvPr/>
          </p:nvSpPr>
          <p:spPr bwMode="auto">
            <a:xfrm>
              <a:off x="3348038" y="12700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Line 37"/>
            <p:cNvSpPr>
              <a:spLocks noChangeShapeType="1"/>
            </p:cNvSpPr>
            <p:nvPr/>
          </p:nvSpPr>
          <p:spPr bwMode="auto">
            <a:xfrm>
              <a:off x="3348038" y="3327400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Line 38"/>
            <p:cNvSpPr>
              <a:spLocks noChangeShapeType="1"/>
            </p:cNvSpPr>
            <p:nvPr/>
          </p:nvSpPr>
          <p:spPr bwMode="auto">
            <a:xfrm flipV="1">
              <a:off x="4275138" y="12700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Rectangle 40"/>
            <p:cNvSpPr>
              <a:spLocks noChangeArrowheads="1"/>
            </p:cNvSpPr>
            <p:nvPr/>
          </p:nvSpPr>
          <p:spPr bwMode="auto">
            <a:xfrm>
              <a:off x="3360738" y="3013075"/>
              <a:ext cx="91440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>
                  <a:solidFill>
                    <a:prstClr val="black"/>
                  </a:solidFill>
                  <a:ea typeface="ヒラギノ角ゴ Pro W3"/>
                  <a:cs typeface="ヒラギノ角ゴ Pro W3"/>
                </a:rPr>
                <a:t>main()</a:t>
              </a:r>
            </a:p>
          </p:txBody>
        </p:sp>
        <p:sp>
          <p:nvSpPr>
            <p:cNvPr id="29" name="Rectangle 41"/>
            <p:cNvSpPr>
              <a:spLocks noChangeArrowheads="1"/>
            </p:cNvSpPr>
            <p:nvPr/>
          </p:nvSpPr>
          <p:spPr bwMode="auto">
            <a:xfrm>
              <a:off x="3360738" y="2749208"/>
              <a:ext cx="914400" cy="23087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900" b="1" dirty="0">
                  <a:solidFill>
                    <a:prstClr val="black"/>
                  </a:solidFill>
                  <a:ea typeface="ヒラギノ角ゴ Pro W3"/>
                  <a:cs typeface="ヒラギノ角ゴ Pro W3"/>
                </a:rPr>
                <a:t>compute (</a:t>
              </a:r>
              <a:r>
                <a:rPr lang="en-US" altLang="en-US" sz="900" b="1" dirty="0" smtClean="0">
                  <a:solidFill>
                    <a:prstClr val="black"/>
                  </a:solidFill>
                  <a:ea typeface="ヒラギノ角ゴ Pro W3"/>
                  <a:cs typeface="ヒラギノ角ゴ Pro W3"/>
                </a:rPr>
                <a:t>4)</a:t>
              </a:r>
              <a:endParaRPr lang="en-US" altLang="en-US" sz="900" b="1" dirty="0">
                <a:solidFill>
                  <a:prstClr val="black"/>
                </a:solidFill>
                <a:ea typeface="ヒラギノ角ゴ Pro W3"/>
                <a:cs typeface="ヒラギノ角ゴ Pro W3"/>
              </a:endParaRPr>
            </a:p>
          </p:txBody>
        </p:sp>
      </p:grpSp>
      <p:sp>
        <p:nvSpPr>
          <p:cNvPr id="30" name="Text Box 45"/>
          <p:cNvSpPr txBox="1">
            <a:spLocks noChangeArrowheads="1"/>
          </p:cNvSpPr>
          <p:nvPr/>
        </p:nvSpPr>
        <p:spPr bwMode="auto">
          <a:xfrm>
            <a:off x="3728879" y="4964007"/>
            <a:ext cx="129540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 dirty="0">
                <a:solidFill>
                  <a:prstClr val="black"/>
                </a:solidFill>
                <a:ea typeface="ヒラギノ角ゴ Pro W3"/>
                <a:cs typeface="ヒラギノ角ゴ Pro W3"/>
              </a:rPr>
              <a:t>Time 3:</a:t>
            </a:r>
          </a:p>
          <a:p>
            <a:pPr eaLnBrk="1" hangingPunct="1"/>
            <a:r>
              <a:rPr lang="en-US" altLang="en-US" sz="1400" b="1" dirty="0">
                <a:solidFill>
                  <a:prstClr val="black"/>
                </a:solidFill>
                <a:ea typeface="ヒラギノ角ゴ Pro W3"/>
                <a:cs typeface="ヒラギノ角ゴ Pro W3"/>
              </a:rPr>
              <a:t>Push:  </a:t>
            </a:r>
            <a:r>
              <a:rPr lang="en-US" altLang="en-US" sz="1400" b="1" dirty="0" smtClean="0">
                <a:solidFill>
                  <a:prstClr val="black"/>
                </a:solidFill>
                <a:ea typeface="ヒラギノ角ゴ Pro W3"/>
                <a:cs typeface="ヒラギノ角ゴ Pro W3"/>
              </a:rPr>
              <a:t>compute(3)</a:t>
            </a:r>
            <a:endParaRPr lang="en-US" altLang="en-US" sz="1400" b="1" dirty="0">
              <a:solidFill>
                <a:prstClr val="black"/>
              </a:solidFill>
              <a:ea typeface="ヒラギノ角ゴ Pro W3"/>
              <a:cs typeface="ヒラギノ角ゴ Pro W3"/>
            </a:endParaRPr>
          </a:p>
        </p:txBody>
      </p:sp>
      <p:grpSp>
        <p:nvGrpSpPr>
          <p:cNvPr id="31" name="Group 48"/>
          <p:cNvGrpSpPr>
            <a:grpSpLocks/>
          </p:cNvGrpSpPr>
          <p:nvPr/>
        </p:nvGrpSpPr>
        <p:grpSpPr bwMode="auto">
          <a:xfrm>
            <a:off x="3732719" y="2906957"/>
            <a:ext cx="927100" cy="2057050"/>
            <a:chOff x="4711700" y="1219200"/>
            <a:chExt cx="927100" cy="2057400"/>
          </a:xfrm>
        </p:grpSpPr>
        <p:sp>
          <p:nvSpPr>
            <p:cNvPr id="32" name="Line 56"/>
            <p:cNvSpPr>
              <a:spLocks noChangeShapeType="1"/>
            </p:cNvSpPr>
            <p:nvPr/>
          </p:nvSpPr>
          <p:spPr bwMode="auto">
            <a:xfrm>
              <a:off x="4711700" y="12192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Line 57"/>
            <p:cNvSpPr>
              <a:spLocks noChangeShapeType="1"/>
            </p:cNvSpPr>
            <p:nvPr/>
          </p:nvSpPr>
          <p:spPr bwMode="auto">
            <a:xfrm>
              <a:off x="4711700" y="3276600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Line 58"/>
            <p:cNvSpPr>
              <a:spLocks noChangeShapeType="1"/>
            </p:cNvSpPr>
            <p:nvPr/>
          </p:nvSpPr>
          <p:spPr bwMode="auto">
            <a:xfrm flipV="1">
              <a:off x="5638800" y="12192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Rectangle 59"/>
            <p:cNvSpPr>
              <a:spLocks noChangeArrowheads="1"/>
            </p:cNvSpPr>
            <p:nvPr/>
          </p:nvSpPr>
          <p:spPr bwMode="auto">
            <a:xfrm>
              <a:off x="4724400" y="2962275"/>
              <a:ext cx="91440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>
                  <a:solidFill>
                    <a:prstClr val="black"/>
                  </a:solidFill>
                  <a:ea typeface="ヒラギノ角ゴ Pro W3"/>
                  <a:cs typeface="ヒラギノ角ゴ Pro W3"/>
                </a:rPr>
                <a:t>main()</a:t>
              </a:r>
            </a:p>
          </p:txBody>
        </p:sp>
        <p:sp>
          <p:nvSpPr>
            <p:cNvPr id="36" name="Rectangle 60"/>
            <p:cNvSpPr>
              <a:spLocks noChangeArrowheads="1"/>
            </p:cNvSpPr>
            <p:nvPr/>
          </p:nvSpPr>
          <p:spPr bwMode="auto">
            <a:xfrm>
              <a:off x="4724400" y="2698408"/>
              <a:ext cx="914400" cy="23087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900" b="1" dirty="0">
                  <a:solidFill>
                    <a:prstClr val="black"/>
                  </a:solidFill>
                  <a:ea typeface="ヒラギノ角ゴ Pro W3"/>
                  <a:cs typeface="ヒラギノ角ゴ Pro W3"/>
                </a:rPr>
                <a:t>compute (</a:t>
              </a:r>
              <a:r>
                <a:rPr lang="en-US" altLang="en-US" sz="900" b="1" dirty="0" smtClean="0">
                  <a:solidFill>
                    <a:prstClr val="black"/>
                  </a:solidFill>
                  <a:ea typeface="ヒラギノ角ゴ Pro W3"/>
                  <a:cs typeface="ヒラギノ角ゴ Pro W3"/>
                </a:rPr>
                <a:t>4)</a:t>
              </a:r>
              <a:endParaRPr lang="en-US" altLang="en-US" sz="900" b="1" dirty="0">
                <a:solidFill>
                  <a:prstClr val="black"/>
                </a:solidFill>
                <a:ea typeface="ヒラギノ角ゴ Pro W3"/>
                <a:cs typeface="ヒラギノ角ゴ Pro W3"/>
              </a:endParaRPr>
            </a:p>
          </p:txBody>
        </p:sp>
        <p:sp>
          <p:nvSpPr>
            <p:cNvPr id="37" name="Rectangle 61"/>
            <p:cNvSpPr>
              <a:spLocks noChangeArrowheads="1"/>
            </p:cNvSpPr>
            <p:nvPr/>
          </p:nvSpPr>
          <p:spPr bwMode="auto">
            <a:xfrm>
              <a:off x="4724400" y="2439951"/>
              <a:ext cx="914400" cy="23087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900" b="1" dirty="0">
                  <a:solidFill>
                    <a:prstClr val="black"/>
                  </a:solidFill>
                  <a:ea typeface="ヒラギノ角ゴ Pro W3"/>
                  <a:cs typeface="ヒラギノ角ゴ Pro W3"/>
                </a:rPr>
                <a:t>compute (</a:t>
              </a:r>
              <a:r>
                <a:rPr lang="en-US" altLang="en-US" sz="900" b="1" dirty="0" smtClean="0">
                  <a:solidFill>
                    <a:prstClr val="black"/>
                  </a:solidFill>
                  <a:ea typeface="ヒラギノ角ゴ Pro W3"/>
                  <a:cs typeface="ヒラギノ角ゴ Pro W3"/>
                </a:rPr>
                <a:t>3)</a:t>
              </a:r>
              <a:endParaRPr lang="en-US" altLang="en-US" sz="900" b="1" dirty="0">
                <a:solidFill>
                  <a:prstClr val="black"/>
                </a:solidFill>
                <a:ea typeface="ヒラギノ角ゴ Pro W3"/>
                <a:cs typeface="ヒラギノ角ゴ Pro W3"/>
              </a:endParaRPr>
            </a:p>
          </p:txBody>
        </p:sp>
      </p:grpSp>
      <p:sp>
        <p:nvSpPr>
          <p:cNvPr id="38" name="Text Box 62"/>
          <p:cNvSpPr txBox="1">
            <a:spLocks noChangeArrowheads="1"/>
          </p:cNvSpPr>
          <p:nvPr/>
        </p:nvSpPr>
        <p:spPr bwMode="auto">
          <a:xfrm>
            <a:off x="4858048" y="4964007"/>
            <a:ext cx="129540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 dirty="0">
                <a:solidFill>
                  <a:prstClr val="black"/>
                </a:solidFill>
                <a:ea typeface="ヒラギノ角ゴ Pro W3"/>
                <a:cs typeface="ヒラギノ角ゴ Pro W3"/>
              </a:rPr>
              <a:t>Time 4:</a:t>
            </a:r>
          </a:p>
          <a:p>
            <a:pPr eaLnBrk="1" hangingPunct="1"/>
            <a:r>
              <a:rPr lang="en-US" altLang="en-US" sz="1400" b="1" dirty="0">
                <a:solidFill>
                  <a:prstClr val="black"/>
                </a:solidFill>
                <a:ea typeface="ヒラギノ角ゴ Pro W3"/>
                <a:cs typeface="ヒラギノ角ゴ Pro W3"/>
              </a:rPr>
              <a:t>Push:  </a:t>
            </a:r>
            <a:r>
              <a:rPr lang="en-US" altLang="en-US" sz="1400" b="1" dirty="0" smtClean="0">
                <a:solidFill>
                  <a:prstClr val="black"/>
                </a:solidFill>
                <a:ea typeface="ヒラギノ角ゴ Pro W3"/>
                <a:cs typeface="ヒラギノ角ゴ Pro W3"/>
              </a:rPr>
              <a:t>compute(2)</a:t>
            </a:r>
            <a:endParaRPr lang="en-US" altLang="en-US" sz="1400" b="1" dirty="0">
              <a:solidFill>
                <a:prstClr val="black"/>
              </a:solidFill>
              <a:ea typeface="ヒラギノ角ゴ Pro W3"/>
              <a:cs typeface="ヒラギノ角ゴ Pro W3"/>
            </a:endParaRPr>
          </a:p>
        </p:txBody>
      </p:sp>
      <p:grpSp>
        <p:nvGrpSpPr>
          <p:cNvPr id="39" name="Group 49"/>
          <p:cNvGrpSpPr>
            <a:grpSpLocks/>
          </p:cNvGrpSpPr>
          <p:nvPr/>
        </p:nvGrpSpPr>
        <p:grpSpPr bwMode="auto">
          <a:xfrm>
            <a:off x="4873540" y="2906957"/>
            <a:ext cx="927100" cy="2057050"/>
            <a:chOff x="6096000" y="1219200"/>
            <a:chExt cx="927100" cy="2057400"/>
          </a:xfrm>
        </p:grpSpPr>
        <p:sp>
          <p:nvSpPr>
            <p:cNvPr id="40" name="Line 63"/>
            <p:cNvSpPr>
              <a:spLocks noChangeShapeType="1"/>
            </p:cNvSpPr>
            <p:nvPr/>
          </p:nvSpPr>
          <p:spPr bwMode="auto">
            <a:xfrm>
              <a:off x="6096000" y="12192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" name="Line 64"/>
            <p:cNvSpPr>
              <a:spLocks noChangeShapeType="1"/>
            </p:cNvSpPr>
            <p:nvPr/>
          </p:nvSpPr>
          <p:spPr bwMode="auto">
            <a:xfrm>
              <a:off x="6096000" y="3276600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65"/>
            <p:cNvSpPr>
              <a:spLocks noChangeShapeType="1"/>
            </p:cNvSpPr>
            <p:nvPr/>
          </p:nvSpPr>
          <p:spPr bwMode="auto">
            <a:xfrm flipV="1">
              <a:off x="7023100" y="12192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" name="Rectangle 66"/>
            <p:cNvSpPr>
              <a:spLocks noChangeArrowheads="1"/>
            </p:cNvSpPr>
            <p:nvPr/>
          </p:nvSpPr>
          <p:spPr bwMode="auto">
            <a:xfrm>
              <a:off x="6108700" y="2962275"/>
              <a:ext cx="91440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>
                  <a:solidFill>
                    <a:prstClr val="black"/>
                  </a:solidFill>
                  <a:ea typeface="ヒラギノ角ゴ Pro W3"/>
                  <a:cs typeface="ヒラギノ角ゴ Pro W3"/>
                </a:rPr>
                <a:t>main()</a:t>
              </a:r>
            </a:p>
          </p:txBody>
        </p:sp>
        <p:sp>
          <p:nvSpPr>
            <p:cNvPr id="44" name="Rectangle 67"/>
            <p:cNvSpPr>
              <a:spLocks noChangeArrowheads="1"/>
            </p:cNvSpPr>
            <p:nvPr/>
          </p:nvSpPr>
          <p:spPr bwMode="auto">
            <a:xfrm>
              <a:off x="6108700" y="2698408"/>
              <a:ext cx="914400" cy="23087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900" b="1" dirty="0" smtClean="0">
                  <a:solidFill>
                    <a:prstClr val="black"/>
                  </a:solidFill>
                  <a:ea typeface="ヒラギノ角ゴ Pro W3"/>
                  <a:cs typeface="ヒラギノ角ゴ Pro W3"/>
                </a:rPr>
                <a:t>compute(4)</a:t>
              </a:r>
              <a:endParaRPr lang="en-US" altLang="en-US" sz="900" b="1" dirty="0">
                <a:solidFill>
                  <a:prstClr val="black"/>
                </a:solidFill>
                <a:ea typeface="ヒラギノ角ゴ Pro W3"/>
                <a:cs typeface="ヒラギノ角ゴ Pro W3"/>
              </a:endParaRPr>
            </a:p>
          </p:txBody>
        </p:sp>
        <p:sp>
          <p:nvSpPr>
            <p:cNvPr id="45" name="Rectangle 68"/>
            <p:cNvSpPr>
              <a:spLocks noChangeArrowheads="1"/>
            </p:cNvSpPr>
            <p:nvPr/>
          </p:nvSpPr>
          <p:spPr bwMode="auto">
            <a:xfrm>
              <a:off x="6108700" y="2439951"/>
              <a:ext cx="914400" cy="23087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900" b="1" dirty="0" smtClean="0">
                  <a:solidFill>
                    <a:prstClr val="black"/>
                  </a:solidFill>
                  <a:ea typeface="ヒラギノ角ゴ Pro W3"/>
                  <a:cs typeface="ヒラギノ角ゴ Pro W3"/>
                </a:rPr>
                <a:t>compute(3)</a:t>
              </a:r>
              <a:endParaRPr lang="en-US" altLang="en-US" sz="900" b="1" dirty="0">
                <a:solidFill>
                  <a:prstClr val="black"/>
                </a:solidFill>
                <a:ea typeface="ヒラギノ角ゴ Pro W3"/>
                <a:cs typeface="ヒラギノ角ゴ Pro W3"/>
              </a:endParaRPr>
            </a:p>
          </p:txBody>
        </p:sp>
        <p:sp>
          <p:nvSpPr>
            <p:cNvPr id="46" name="Rectangle 71"/>
            <p:cNvSpPr>
              <a:spLocks noChangeArrowheads="1"/>
            </p:cNvSpPr>
            <p:nvPr/>
          </p:nvSpPr>
          <p:spPr bwMode="auto">
            <a:xfrm>
              <a:off x="6108700" y="2187794"/>
              <a:ext cx="914400" cy="23087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900" b="1" dirty="0" smtClean="0">
                  <a:solidFill>
                    <a:prstClr val="black"/>
                  </a:solidFill>
                  <a:ea typeface="ヒラギノ角ゴ Pro W3"/>
                  <a:cs typeface="ヒラギノ角ゴ Pro W3"/>
                </a:rPr>
                <a:t>compute(2)</a:t>
              </a:r>
              <a:endParaRPr lang="en-US" altLang="en-US" sz="900" b="1" dirty="0">
                <a:solidFill>
                  <a:prstClr val="black"/>
                </a:solidFill>
                <a:ea typeface="ヒラギノ角ゴ Pro W3"/>
                <a:cs typeface="ヒラギノ角ゴ Pro W3"/>
              </a:endParaRPr>
            </a:p>
          </p:txBody>
        </p:sp>
      </p:grpSp>
      <p:sp>
        <p:nvSpPr>
          <p:cNvPr id="47" name="Text Box 72"/>
          <p:cNvSpPr txBox="1">
            <a:spLocks noChangeArrowheads="1"/>
          </p:cNvSpPr>
          <p:nvPr/>
        </p:nvSpPr>
        <p:spPr bwMode="auto">
          <a:xfrm>
            <a:off x="7654653" y="4963881"/>
            <a:ext cx="149271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 dirty="0" smtClean="0">
                <a:solidFill>
                  <a:prstClr val="black"/>
                </a:solidFill>
                <a:ea typeface="ヒラギノ角ゴ Pro W3"/>
                <a:cs typeface="ヒラギノ角ゴ Pro W3"/>
              </a:rPr>
              <a:t>After every</a:t>
            </a:r>
            <a:br>
              <a:rPr lang="en-US" altLang="en-US" sz="1400" b="1" dirty="0" smtClean="0">
                <a:solidFill>
                  <a:prstClr val="black"/>
                </a:solidFill>
                <a:ea typeface="ヒラギノ角ゴ Pro W3"/>
                <a:cs typeface="ヒラギノ角ゴ Pro W3"/>
              </a:rPr>
            </a:br>
            <a:r>
              <a:rPr lang="en-US" altLang="en-US" sz="1400" b="1" dirty="0" smtClean="0">
                <a:solidFill>
                  <a:prstClr val="black"/>
                </a:solidFill>
                <a:ea typeface="ヒラギノ角ゴ Pro W3"/>
                <a:cs typeface="ヒラギノ角ゴ Pro W3"/>
              </a:rPr>
              <a:t>function </a:t>
            </a:r>
            <a:br>
              <a:rPr lang="en-US" altLang="en-US" sz="1400" b="1" dirty="0" smtClean="0">
                <a:solidFill>
                  <a:prstClr val="black"/>
                </a:solidFill>
                <a:ea typeface="ヒラギノ角ゴ Pro W3"/>
                <a:cs typeface="ヒラギノ角ゴ Pro W3"/>
              </a:rPr>
            </a:br>
            <a:r>
              <a:rPr lang="en-US" altLang="en-US" sz="1400" b="1" dirty="0" smtClean="0">
                <a:solidFill>
                  <a:prstClr val="black"/>
                </a:solidFill>
                <a:ea typeface="ヒラギノ角ゴ Pro W3"/>
                <a:cs typeface="ヒラギノ角ゴ Pro W3"/>
              </a:rPr>
              <a:t>returns (pops)</a:t>
            </a:r>
            <a:endParaRPr lang="en-US" altLang="en-US" sz="1400" b="1" dirty="0">
              <a:solidFill>
                <a:prstClr val="black"/>
              </a:solidFill>
              <a:ea typeface="ヒラギノ角ゴ Pro W3"/>
              <a:cs typeface="ヒラギノ角ゴ Pro W3"/>
            </a:endParaRPr>
          </a:p>
        </p:txBody>
      </p:sp>
      <p:grpSp>
        <p:nvGrpSpPr>
          <p:cNvPr id="48" name="Group 50"/>
          <p:cNvGrpSpPr>
            <a:grpSpLocks/>
          </p:cNvGrpSpPr>
          <p:nvPr/>
        </p:nvGrpSpPr>
        <p:grpSpPr bwMode="auto">
          <a:xfrm>
            <a:off x="7807053" y="2906831"/>
            <a:ext cx="927100" cy="2057050"/>
            <a:chOff x="7527925" y="1230313"/>
            <a:chExt cx="927100" cy="2057400"/>
          </a:xfrm>
        </p:grpSpPr>
        <p:sp>
          <p:nvSpPr>
            <p:cNvPr id="49" name="Line 73"/>
            <p:cNvSpPr>
              <a:spLocks noChangeShapeType="1"/>
            </p:cNvSpPr>
            <p:nvPr/>
          </p:nvSpPr>
          <p:spPr bwMode="auto">
            <a:xfrm>
              <a:off x="7527925" y="1230313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Line 74"/>
            <p:cNvSpPr>
              <a:spLocks noChangeShapeType="1"/>
            </p:cNvSpPr>
            <p:nvPr/>
          </p:nvSpPr>
          <p:spPr bwMode="auto">
            <a:xfrm>
              <a:off x="7527925" y="3287713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Line 75"/>
            <p:cNvSpPr>
              <a:spLocks noChangeShapeType="1"/>
            </p:cNvSpPr>
            <p:nvPr/>
          </p:nvSpPr>
          <p:spPr bwMode="auto">
            <a:xfrm flipV="1">
              <a:off x="8455025" y="1230313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52" name="Text Box 80"/>
          <p:cNvSpPr txBox="1">
            <a:spLocks noChangeArrowheads="1"/>
          </p:cNvSpPr>
          <p:nvPr/>
        </p:nvSpPr>
        <p:spPr bwMode="auto">
          <a:xfrm>
            <a:off x="7155182" y="4659133"/>
            <a:ext cx="438150" cy="396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solidFill>
                  <a:prstClr val="black"/>
                </a:solidFill>
                <a:ea typeface="ヒラギノ角ゴ Pro W3"/>
                <a:cs typeface="ヒラギノ角ゴ Pro W3"/>
              </a:rPr>
              <a:t>…</a:t>
            </a:r>
          </a:p>
        </p:txBody>
      </p:sp>
      <p:sp>
        <p:nvSpPr>
          <p:cNvPr id="54" name="Text Box 62"/>
          <p:cNvSpPr txBox="1">
            <a:spLocks noChangeArrowheads="1"/>
          </p:cNvSpPr>
          <p:nvPr/>
        </p:nvSpPr>
        <p:spPr bwMode="auto">
          <a:xfrm>
            <a:off x="6020711" y="4963881"/>
            <a:ext cx="914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b="1" dirty="0">
                <a:solidFill>
                  <a:prstClr val="black"/>
                </a:solidFill>
                <a:ea typeface="ヒラギノ角ゴ Pro W3"/>
                <a:cs typeface="ヒラギノ角ゴ Pro W3"/>
              </a:rPr>
              <a:t>Time 4:</a:t>
            </a:r>
          </a:p>
          <a:p>
            <a:pPr eaLnBrk="1" hangingPunct="1"/>
            <a:r>
              <a:rPr lang="en-US" altLang="en-US" sz="1400" b="1" dirty="0" smtClean="0">
                <a:solidFill>
                  <a:prstClr val="black"/>
                </a:solidFill>
                <a:ea typeface="ヒラギノ角ゴ Pro W3"/>
                <a:cs typeface="ヒラギノ角ゴ Pro W3"/>
              </a:rPr>
              <a:t>Pop</a:t>
            </a:r>
            <a:endParaRPr lang="en-US" altLang="en-US" sz="1400" b="1" dirty="0">
              <a:solidFill>
                <a:prstClr val="black"/>
              </a:solidFill>
              <a:ea typeface="ヒラギノ角ゴ Pro W3"/>
              <a:cs typeface="ヒラギノ角ゴ Pro W3"/>
            </a:endParaRPr>
          </a:p>
        </p:txBody>
      </p:sp>
      <p:grpSp>
        <p:nvGrpSpPr>
          <p:cNvPr id="55" name="Group 49"/>
          <p:cNvGrpSpPr>
            <a:grpSpLocks/>
          </p:cNvGrpSpPr>
          <p:nvPr/>
        </p:nvGrpSpPr>
        <p:grpSpPr bwMode="auto">
          <a:xfrm>
            <a:off x="6014361" y="2906831"/>
            <a:ext cx="927100" cy="2057050"/>
            <a:chOff x="6096000" y="1219200"/>
            <a:chExt cx="927100" cy="2057400"/>
          </a:xfrm>
        </p:grpSpPr>
        <p:sp>
          <p:nvSpPr>
            <p:cNvPr id="56" name="Line 63"/>
            <p:cNvSpPr>
              <a:spLocks noChangeShapeType="1"/>
            </p:cNvSpPr>
            <p:nvPr/>
          </p:nvSpPr>
          <p:spPr bwMode="auto">
            <a:xfrm>
              <a:off x="6096000" y="12192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" name="Line 64"/>
            <p:cNvSpPr>
              <a:spLocks noChangeShapeType="1"/>
            </p:cNvSpPr>
            <p:nvPr/>
          </p:nvSpPr>
          <p:spPr bwMode="auto">
            <a:xfrm>
              <a:off x="6096000" y="3276600"/>
              <a:ext cx="9271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" name="Line 65"/>
            <p:cNvSpPr>
              <a:spLocks noChangeShapeType="1"/>
            </p:cNvSpPr>
            <p:nvPr/>
          </p:nvSpPr>
          <p:spPr bwMode="auto">
            <a:xfrm flipV="1">
              <a:off x="7023100" y="1219200"/>
              <a:ext cx="0" cy="2057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" name="Rectangle 66"/>
            <p:cNvSpPr>
              <a:spLocks noChangeArrowheads="1"/>
            </p:cNvSpPr>
            <p:nvPr/>
          </p:nvSpPr>
          <p:spPr bwMode="auto">
            <a:xfrm>
              <a:off x="6108700" y="2962275"/>
              <a:ext cx="914400" cy="3143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 b="1">
                  <a:solidFill>
                    <a:prstClr val="black"/>
                  </a:solidFill>
                  <a:ea typeface="ヒラギノ角ゴ Pro W3"/>
                  <a:cs typeface="ヒラギノ角ゴ Pro W3"/>
                </a:rPr>
                <a:t>main()</a:t>
              </a:r>
            </a:p>
          </p:txBody>
        </p:sp>
        <p:sp>
          <p:nvSpPr>
            <p:cNvPr id="60" name="Rectangle 67"/>
            <p:cNvSpPr>
              <a:spLocks noChangeArrowheads="1"/>
            </p:cNvSpPr>
            <p:nvPr/>
          </p:nvSpPr>
          <p:spPr bwMode="auto">
            <a:xfrm>
              <a:off x="6108700" y="2698408"/>
              <a:ext cx="914400" cy="23087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900" b="1" dirty="0" smtClean="0">
                  <a:solidFill>
                    <a:prstClr val="black"/>
                  </a:solidFill>
                  <a:ea typeface="ヒラギノ角ゴ Pro W3"/>
                  <a:cs typeface="ヒラギノ角ゴ Pro W3"/>
                </a:rPr>
                <a:t>compute(4)</a:t>
              </a:r>
              <a:endParaRPr lang="en-US" altLang="en-US" sz="900" b="1" dirty="0">
                <a:solidFill>
                  <a:prstClr val="black"/>
                </a:solidFill>
                <a:ea typeface="ヒラギノ角ゴ Pro W3"/>
                <a:cs typeface="ヒラギノ角ゴ Pro W3"/>
              </a:endParaRPr>
            </a:p>
          </p:txBody>
        </p:sp>
        <p:sp>
          <p:nvSpPr>
            <p:cNvPr id="61" name="Rectangle 68"/>
            <p:cNvSpPr>
              <a:spLocks noChangeArrowheads="1"/>
            </p:cNvSpPr>
            <p:nvPr/>
          </p:nvSpPr>
          <p:spPr bwMode="auto">
            <a:xfrm>
              <a:off x="6108700" y="2439951"/>
              <a:ext cx="914400" cy="23087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/>
              <a:r>
                <a:rPr lang="en-US" altLang="en-US" sz="900" b="1" dirty="0" smtClean="0">
                  <a:solidFill>
                    <a:prstClr val="black"/>
                  </a:solidFill>
                  <a:ea typeface="ヒラギノ角ゴ Pro W3"/>
                  <a:cs typeface="ヒラギノ角ゴ Pro W3"/>
                </a:rPr>
                <a:t>compute(3)</a:t>
              </a:r>
              <a:endParaRPr lang="en-US" altLang="en-US" sz="900" b="1" dirty="0">
                <a:solidFill>
                  <a:prstClr val="black"/>
                </a:solidFill>
                <a:ea typeface="ヒラギノ角ゴ Pro W3"/>
                <a:cs typeface="ヒラギノ角ゴ Pro W3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7913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3" grpId="0"/>
      <p:bldP spid="30" grpId="0"/>
      <p:bldP spid="38" grpId="0"/>
      <p:bldP spid="47" grpId="0"/>
      <p:bldP spid="52" grpId="0"/>
      <p:bldP spid="5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Defining Recursion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06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“Cases” in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recursive function must have two things:</a:t>
            </a:r>
          </a:p>
          <a:p>
            <a:pPr lvl="3"/>
            <a:endParaRPr lang="en-US" dirty="0"/>
          </a:p>
          <a:p>
            <a:r>
              <a:rPr lang="en-US" dirty="0" smtClean="0"/>
              <a:t>At least one base case</a:t>
            </a:r>
          </a:p>
          <a:p>
            <a:pPr lvl="1"/>
            <a:r>
              <a:rPr lang="en-US" dirty="0" smtClean="0"/>
              <a:t>When a result is returned (or the function ends)</a:t>
            </a:r>
          </a:p>
          <a:p>
            <a:pPr lvl="1"/>
            <a:r>
              <a:rPr lang="en-US" dirty="0" smtClean="0"/>
              <a:t>“When to stop”</a:t>
            </a:r>
          </a:p>
          <a:p>
            <a:r>
              <a:rPr lang="en-US" dirty="0" smtClean="0"/>
              <a:t>At least one recursive case</a:t>
            </a:r>
          </a:p>
          <a:p>
            <a:pPr lvl="1"/>
            <a:r>
              <a:rPr lang="en-US" dirty="0" smtClean="0"/>
              <a:t>When the function is called again with new inputs</a:t>
            </a:r>
          </a:p>
          <a:p>
            <a:pPr lvl="1"/>
            <a:r>
              <a:rPr lang="en-US" dirty="0" smtClean="0"/>
              <a:t>“When to go (again)”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44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fxn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(n):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 == 1: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fxn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 - 1)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Notice that the recursive call is passing in simpler input, approaching the base case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5222449" y="2394403"/>
            <a:ext cx="200791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base case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3270367" y="2617290"/>
            <a:ext cx="1989790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222449" y="3165630"/>
            <a:ext cx="200791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recursive case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304461" y="3396463"/>
            <a:ext cx="2955696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270367" y="4348618"/>
            <a:ext cx="183665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recursive call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2" name="Left Brace 11"/>
          <p:cNvSpPr/>
          <p:nvPr/>
        </p:nvSpPr>
        <p:spPr>
          <a:xfrm rot="16200000">
            <a:off x="3969180" y="3227324"/>
            <a:ext cx="422481" cy="1820107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449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 == 1: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 + </a:t>
            </a:r>
            <a:r>
              <a:rPr lang="en-US" alt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 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 - 1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sz="2800" dirty="0" smtClean="0"/>
              <a:t>What </a:t>
            </a:r>
            <a:r>
              <a:rPr lang="en-US" sz="2800" dirty="0"/>
              <a:t>is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sum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r>
              <a:rPr lang="en-US" sz="2800" dirty="0" smtClean="0"/>
              <a:t> </a:t>
            </a:r>
            <a:r>
              <a:rPr lang="en-US" sz="2800" dirty="0"/>
              <a:t>?</a:t>
            </a:r>
          </a:p>
          <a:p>
            <a:r>
              <a:rPr lang="en-US" sz="2800" dirty="0"/>
              <a:t>What is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sum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r>
              <a:rPr lang="en-US" sz="2800" dirty="0" smtClean="0"/>
              <a:t> </a:t>
            </a:r>
            <a:r>
              <a:rPr lang="en-US" sz="2800" dirty="0"/>
              <a:t>?</a:t>
            </a:r>
          </a:p>
          <a:p>
            <a:r>
              <a:rPr lang="en-US" sz="2800" dirty="0"/>
              <a:t>What is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sum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(100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800" dirty="0"/>
              <a:t> </a:t>
            </a:r>
            <a:r>
              <a:rPr lang="en-US" sz="2800" dirty="0" smtClean="0"/>
              <a:t>?</a:t>
            </a:r>
          </a:p>
          <a:p>
            <a:pPr lvl="1"/>
            <a:r>
              <a:rPr lang="en-US" dirty="0" smtClean="0"/>
              <a:t>We at least know that it’s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100 + sum(99)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589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if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 == 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return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 + </a:t>
            </a:r>
            <a:r>
              <a:rPr lang="en-US" alt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 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 - 1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/>
          </a:p>
          <a:p>
            <a:pPr lvl="3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4186170"/>
            <a:ext cx="5491113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sum(3)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3  + sum(2)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2 + sum(1)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1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3  +     2 +     1  =  6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594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Factorials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4! = </a:t>
            </a:r>
            <a:r>
              <a:rPr lang="en-US" altLang="en-US" dirty="0">
                <a:cs typeface="Tahoma" panose="020B0604030504040204" pitchFamily="34" charset="0"/>
              </a:rPr>
              <a:t>4 × 3 × 2 × 1 = 24</a:t>
            </a:r>
          </a:p>
          <a:p>
            <a:endParaRPr lang="en-US" dirty="0" smtClean="0"/>
          </a:p>
          <a:p>
            <a:r>
              <a:rPr lang="en-US" altLang="en-US" dirty="0">
                <a:cs typeface="Tahoma" panose="020B0604030504040204" pitchFamily="34" charset="0"/>
              </a:rPr>
              <a:t>Does anyone know the value of 9!  </a:t>
            </a:r>
            <a:r>
              <a:rPr lang="en-US" altLang="en-US" dirty="0" smtClean="0">
                <a:cs typeface="Tahoma" panose="020B0604030504040204" pitchFamily="34" charset="0"/>
              </a:rPr>
              <a:t>?</a:t>
            </a:r>
            <a:endParaRPr lang="en-US" altLang="en-US" dirty="0">
              <a:cs typeface="Tahoma" panose="020B0604030504040204" pitchFamily="34" charset="0"/>
            </a:endParaRPr>
          </a:p>
          <a:p>
            <a:r>
              <a:rPr lang="en-US" altLang="en-US" dirty="0" smtClean="0">
                <a:cs typeface="Tahoma" panose="020B0604030504040204" pitchFamily="34" charset="0"/>
              </a:rPr>
              <a:t>362,880</a:t>
            </a:r>
          </a:p>
          <a:p>
            <a:endParaRPr lang="en-US" altLang="en-US" dirty="0">
              <a:cs typeface="Tahoma" panose="020B0604030504040204" pitchFamily="34" charset="0"/>
            </a:endParaRPr>
          </a:p>
          <a:p>
            <a:r>
              <a:rPr lang="en-US" altLang="en-US" dirty="0">
                <a:cs typeface="Tahoma" panose="020B0604030504040204" pitchFamily="34" charset="0"/>
              </a:rPr>
              <a:t>Does anyone know the value of 10!  </a:t>
            </a:r>
            <a:r>
              <a:rPr lang="en-US" altLang="en-US" dirty="0" smtClean="0">
                <a:cs typeface="Tahoma" panose="020B0604030504040204" pitchFamily="34" charset="0"/>
              </a:rPr>
              <a:t>?</a:t>
            </a:r>
            <a:endParaRPr lang="en-US" altLang="en-US" dirty="0">
              <a:cs typeface="Tahoma" panose="020B0604030504040204" pitchFamily="34" charset="0"/>
            </a:endParaRPr>
          </a:p>
          <a:p>
            <a:r>
              <a:rPr lang="en-US" altLang="en-US" dirty="0">
                <a:cs typeface="Tahoma" panose="020B0604030504040204" pitchFamily="34" charset="0"/>
              </a:rPr>
              <a:t>How did you know?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8984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Factorial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 smtClean="0">
                <a:ea typeface="ＭＳ Ｐゴシック" panose="020B0600070205080204" pitchFamily="34" charset="-128"/>
              </a:rPr>
              <a:t>9! =		           9</a:t>
            </a: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×8×7×6×5×4×3×2×1</a:t>
            </a:r>
            <a:endParaRPr lang="en-US" altLang="en-US" sz="2800" dirty="0" smtClean="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 smtClean="0">
                <a:ea typeface="ＭＳ Ｐゴシック" panose="020B0600070205080204" pitchFamily="34" charset="-128"/>
              </a:rPr>
              <a:t>10! = 10 </a:t>
            </a: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×	</a:t>
            </a:r>
            <a:r>
              <a:rPr lang="en-US" altLang="en-US" sz="2800" dirty="0" smtClean="0">
                <a:ea typeface="ＭＳ Ｐゴシック" panose="020B0600070205080204" pitchFamily="34" charset="-128"/>
              </a:rPr>
              <a:t>9</a:t>
            </a: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×8×7×6×5×4×3×2×1</a:t>
            </a:r>
          </a:p>
          <a:p>
            <a:pPr>
              <a:lnSpc>
                <a:spcPct val="90000"/>
              </a:lnSpc>
            </a:pP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10! = 10 ×	9!</a:t>
            </a:r>
          </a:p>
          <a:p>
            <a:pPr>
              <a:lnSpc>
                <a:spcPct val="90000"/>
              </a:lnSpc>
            </a:pPr>
            <a:endParaRPr lang="en-US" altLang="en-US" sz="2800" dirty="0" smtClean="0">
              <a:ea typeface="ＭＳ Ｐゴシック" panose="020B0600070205080204" pitchFamily="34" charset="-128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i="1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n</a:t>
            </a: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! = </a:t>
            </a:r>
            <a:r>
              <a:rPr lang="en-US" altLang="en-US" sz="2800" i="1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n</a:t>
            </a: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 × (</a:t>
            </a:r>
            <a:r>
              <a:rPr lang="en-US" altLang="en-US" sz="2800" i="1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n</a:t>
            </a: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 - 1)!</a:t>
            </a:r>
          </a:p>
          <a:p>
            <a:pPr>
              <a:lnSpc>
                <a:spcPct val="90000"/>
              </a:lnSpc>
            </a:pPr>
            <a:endParaRPr lang="en-US" altLang="en-US" sz="2800" dirty="0" smtClean="0">
              <a:ea typeface="ＭＳ Ｐゴシック" panose="020B0600070205080204" pitchFamily="34" charset="-128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 smtClean="0">
                <a:ea typeface="ＭＳ Ｐゴシック" panose="020B0600070205080204" pitchFamily="34" charset="-128"/>
                <a:cs typeface="Tahoma" panose="020B0604030504040204" pitchFamily="34" charset="0"/>
              </a:rPr>
              <a:t>That's a recursive definition!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>
                <a:cs typeface="Tahoma" panose="020B0604030504040204" pitchFamily="34" charset="0"/>
              </a:rPr>
              <a:t>The answer to a problem can be defined as </a:t>
            </a:r>
            <a:br>
              <a:rPr lang="en-US" altLang="en-US" dirty="0" smtClean="0">
                <a:cs typeface="Tahoma" panose="020B0604030504040204" pitchFamily="34" charset="0"/>
              </a:rPr>
            </a:br>
            <a:r>
              <a:rPr lang="en-US" altLang="en-US" dirty="0" smtClean="0">
                <a:cs typeface="Tahoma" panose="020B0604030504040204" pitchFamily="34" charset="0"/>
              </a:rPr>
              <a:t>a smaller piece of the original problem</a:t>
            </a:r>
            <a:endParaRPr lang="en-US" altLang="en-US" sz="2400" dirty="0" smtClean="0"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dirty="0" smtClean="0">
              <a:ea typeface="ＭＳ Ｐゴシック" panose="020B0600070205080204" pitchFamily="34" charset="-128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75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296712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Factorial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fact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alt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 * </a:t>
            </a:r>
            <a:r>
              <a:rPr lang="en-US" alt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fact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 - 1)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fact(3)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* fact(2)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* 2 * fact(1)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* 2 * 1 * fact(0)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* 2 * 1 * 0 * fact(-1)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00011" y="4601669"/>
            <a:ext cx="2025311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happened?  What went wrong?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84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anose="020B0600070205080204" pitchFamily="34" charset="-128"/>
              </a:rPr>
              <a:t>Factorial (Fixed)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fact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alt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alt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1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alt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 * </a:t>
            </a:r>
            <a:r>
              <a:rPr lang="en-US" alt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fact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 - 1)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fact(3)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* fact(2)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* 2 * fact(1)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* 2 * 1 * fact(0)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* 2 * 1 * 1</a:t>
            </a:r>
          </a:p>
        </p:txBody>
      </p:sp>
    </p:spTree>
    <p:extLst>
      <p:ext uri="{BB962C8B-B14F-4D97-AF65-F5344CB8AC3E}">
        <p14:creationId xmlns:p14="http://schemas.microsoft.com/office/powerpoint/2010/main" val="331782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Recursion Practice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1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Thinking Recursively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Anything we can do with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can also be accomplished through recursion</a:t>
            </a:r>
          </a:p>
          <a:p>
            <a:r>
              <a:rPr lang="en-US" dirty="0" smtClean="0"/>
              <a:t>Let’s get some practice by transforming </a:t>
            </a:r>
            <a:br>
              <a:rPr lang="en-US" dirty="0" smtClean="0"/>
            </a:br>
            <a:r>
              <a:rPr lang="en-US" dirty="0" smtClean="0"/>
              <a:t>basic loops into a recursive function</a:t>
            </a:r>
          </a:p>
          <a:p>
            <a:pPr lvl="3"/>
            <a:endParaRPr lang="en-US" dirty="0"/>
          </a:p>
          <a:p>
            <a:r>
              <a:rPr lang="en-US" dirty="0" smtClean="0"/>
              <a:t>To keep in mind:</a:t>
            </a:r>
          </a:p>
          <a:p>
            <a:pPr lvl="1"/>
            <a:r>
              <a:rPr lang="en-US" dirty="0" smtClean="0"/>
              <a:t>What is the base case?  The recursive case?</a:t>
            </a:r>
          </a:p>
          <a:p>
            <a:pPr lvl="1"/>
            <a:r>
              <a:rPr lang="en-US" dirty="0" smtClean="0"/>
              <a:t>Are we returning values, and if so, how?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340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Non-Recursive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getGrade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20813" cy="4517689"/>
          </a:xfrm>
        </p:spPr>
        <p:txBody>
          <a:bodyPr/>
          <a:lstStyle/>
          <a:p>
            <a:r>
              <a:rPr lang="en-US" dirty="0" smtClean="0"/>
              <a:t>Gets a grade between 0 and 100, inclusive</a:t>
            </a:r>
            <a:endParaRPr lang="en-US" dirty="0"/>
          </a:p>
          <a:p>
            <a:pPr marL="0" lvl="1" indent="0">
              <a:buNone/>
            </a:pPr>
            <a:r>
              <a:rPr lang="en-US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etGrade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grade =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"Grade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? 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grade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 0 or grade &gt; 100:</a:t>
            </a:r>
          </a:p>
          <a:p>
            <a:pPr marL="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"That's not valid."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"Grade? 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grade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Transform this into a recursive function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6324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Non-Recursive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20813" cy="4517689"/>
          </a:xfrm>
        </p:spPr>
        <p:txBody>
          <a:bodyPr/>
          <a:lstStyle/>
          <a:p>
            <a:r>
              <a:rPr lang="en-US" dirty="0" smtClean="0"/>
              <a:t>Sum the contents of a list together</a:t>
            </a:r>
            <a:endParaRPr lang="en-US" dirty="0"/>
          </a:p>
          <a:p>
            <a:pPr marL="0" lvl="1" indent="0">
              <a:buNone/>
            </a:pPr>
            <a:r>
              <a:rPr lang="en-US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total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0</a:t>
            </a:r>
          </a:p>
          <a:p>
            <a:pPr marL="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total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total +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total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Transform this into a recursive function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841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 Thinking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790495" cy="4517689"/>
          </a:xfrm>
        </p:spPr>
        <p:txBody>
          <a:bodyPr/>
          <a:lstStyle/>
          <a:p>
            <a:r>
              <a:rPr lang="en-US" dirty="0" smtClean="0"/>
              <a:t>Sometimes, creating a recursive function requires us to think about the problem differently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kind of base case do we need for summing a list together?  How do we know we’re “done”?</a:t>
            </a:r>
          </a:p>
          <a:p>
            <a:pPr lvl="1"/>
            <a:r>
              <a:rPr lang="en-US" dirty="0" smtClean="0"/>
              <a:t>Instead of approaching the problem as </a:t>
            </a:r>
            <a:br>
              <a:rPr lang="en-US" dirty="0" smtClean="0"/>
            </a:br>
            <a:r>
              <a:rPr lang="en-US" dirty="0" smtClean="0"/>
              <a:t>before, think of it instead as adding the </a:t>
            </a:r>
            <a:br>
              <a:rPr lang="en-US" dirty="0" smtClean="0"/>
            </a:br>
            <a:r>
              <a:rPr lang="en-US" dirty="0" smtClean="0"/>
              <a:t>first element to the sum of the rest of the list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9932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 Summing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69984" cy="4517689"/>
          </a:xfrm>
        </p:spPr>
        <p:txBody>
          <a:bodyPr/>
          <a:lstStyle/>
          <a:p>
            <a:pPr marL="0" indent="0">
              <a:buNone/>
            </a:pP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myList = [3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 5,  </a:t>
            </a: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8,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7,  </a:t>
            </a: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2,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6</a:t>
            </a: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1]</a:t>
            </a:r>
          </a:p>
          <a:p>
            <a:pPr marL="0" indent="0">
              <a:buNone/>
            </a:pP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fi-FI" sz="3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 +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</a:t>
            </a: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5, 8, 7, 2, 6, 1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buNone/>
            </a:pP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fi-FI" sz="3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 +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</a:t>
            </a: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8, 7, 2, 6, 1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buNone/>
            </a:pP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</a:t>
            </a:r>
            <a:r>
              <a:rPr lang="fi-FI" sz="3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8 +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[7, 2, 6, 1]</a:t>
            </a:r>
          </a:p>
          <a:p>
            <a:pPr marL="0" indent="0">
              <a:buNone/>
            </a:pP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etc...</a:t>
            </a:r>
            <a:endParaRPr lang="en-US" sz="3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r>
              <a:rPr lang="en-US" dirty="0" smtClean="0"/>
              <a:t>What is the base case here?</a:t>
            </a:r>
          </a:p>
          <a:p>
            <a:r>
              <a:rPr lang="en-US" dirty="0" smtClean="0"/>
              <a:t>How does the recursive case work?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7017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60557" cy="4517689"/>
          </a:xfrm>
        </p:spPr>
        <p:txBody>
          <a:bodyPr/>
          <a:lstStyle/>
          <a:p>
            <a:r>
              <a:rPr lang="en-US" dirty="0" smtClean="0"/>
              <a:t>Project 2 out on Blackboard</a:t>
            </a:r>
          </a:p>
          <a:p>
            <a:pPr lvl="1"/>
            <a:r>
              <a:rPr lang="en-US" dirty="0" smtClean="0"/>
              <a:t>Project due </a:t>
            </a:r>
            <a:r>
              <a:rPr lang="en-US" dirty="0"/>
              <a:t>Friday, April </a:t>
            </a:r>
            <a:r>
              <a:rPr lang="en-US" dirty="0" smtClean="0"/>
              <a:t>21st </a:t>
            </a:r>
            <a:r>
              <a:rPr lang="en-US" dirty="0"/>
              <a:t>@ 8:59:59 </a:t>
            </a:r>
            <a:r>
              <a:rPr lang="en-US" dirty="0" smtClean="0"/>
              <a:t>PM</a:t>
            </a:r>
          </a:p>
          <a:p>
            <a:pPr lvl="1"/>
            <a:r>
              <a:rPr lang="en-US" dirty="0" smtClean="0"/>
              <a:t>Uses 3D lists and file I/O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Final exam is when?</a:t>
            </a:r>
          </a:p>
          <a:p>
            <a:pPr lvl="1"/>
            <a:r>
              <a:rPr lang="en-US" dirty="0" smtClean="0"/>
              <a:t>Friday, May 19th from 6 to 8 PM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Survey #2 out now, due Sunday @ 11:59 PM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008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35971" cy="4517689"/>
          </a:xfrm>
        </p:spPr>
        <p:txBody>
          <a:bodyPr/>
          <a:lstStyle/>
          <a:p>
            <a:r>
              <a:rPr lang="en-US" dirty="0" smtClean="0"/>
              <a:t>To introduce recursion</a:t>
            </a:r>
          </a:p>
          <a:p>
            <a:pPr lvl="3"/>
            <a:endParaRPr lang="en-US" dirty="0"/>
          </a:p>
          <a:p>
            <a:r>
              <a:rPr lang="en-US" dirty="0" smtClean="0"/>
              <a:t>To better understand the concept of “stacks”</a:t>
            </a:r>
          </a:p>
          <a:p>
            <a:endParaRPr lang="en-US" dirty="0"/>
          </a:p>
          <a:p>
            <a:r>
              <a:rPr lang="en-US" dirty="0" smtClean="0"/>
              <a:t>To begin to learn how to “think recursively”</a:t>
            </a:r>
          </a:p>
          <a:p>
            <a:pPr lvl="1"/>
            <a:r>
              <a:rPr lang="en-US" sz="3200" dirty="0" smtClean="0"/>
              <a:t>To look at examples of recursive code</a:t>
            </a:r>
          </a:p>
          <a:p>
            <a:pPr lvl="1"/>
            <a:r>
              <a:rPr lang="en-US" sz="3200" dirty="0" smtClean="0"/>
              <a:t>Summation, factorial, etc.	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6783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Recursion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7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Recursion?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82000" cy="4156799"/>
          </a:xfrm>
        </p:spPr>
        <p:txBody>
          <a:bodyPr/>
          <a:lstStyle/>
          <a:p>
            <a:r>
              <a:rPr lang="en-US" dirty="0" smtClean="0"/>
              <a:t>In computer science, </a:t>
            </a:r>
            <a:r>
              <a:rPr lang="en-US" b="1" i="1" dirty="0" smtClean="0"/>
              <a:t>recursion</a:t>
            </a:r>
            <a:r>
              <a:rPr lang="en-US" dirty="0" smtClean="0"/>
              <a:t> is a way of thinking about and solving problems</a:t>
            </a:r>
          </a:p>
          <a:p>
            <a:r>
              <a:rPr lang="en-US" dirty="0" smtClean="0"/>
              <a:t>It’s actually one of the central ideas of CS</a:t>
            </a:r>
          </a:p>
          <a:p>
            <a:endParaRPr lang="en-US" dirty="0"/>
          </a:p>
          <a:p>
            <a:r>
              <a:rPr lang="en-US" dirty="0" smtClean="0"/>
              <a:t>In recursion, the </a:t>
            </a:r>
            <a:r>
              <a:rPr lang="en-US" dirty="0"/>
              <a:t>solution depends on solutions to smaller instances of the </a:t>
            </a:r>
            <a:r>
              <a:rPr lang="en-US" u="sng" dirty="0"/>
              <a:t>same</a:t>
            </a:r>
            <a:r>
              <a:rPr lang="en-US" dirty="0"/>
              <a:t> problem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1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 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creating a recursive solution, there are a few things we want to keep in mind: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/>
              <a:t>We need to break the problem into </a:t>
            </a:r>
            <a:br>
              <a:rPr lang="en-US" sz="3200" dirty="0" smtClean="0"/>
            </a:br>
            <a:r>
              <a:rPr lang="en-US" sz="3200" dirty="0" smtClean="0"/>
              <a:t>smaller pieces of itself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/>
              <a:t>We need to define a “base case” to stop at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/>
              <a:t>The smaller problems we break down into need to eventually reach the base case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52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Normal vs Recursive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28304" cy="4156799"/>
          </a:xfrm>
        </p:spPr>
        <p:txBody>
          <a:bodyPr/>
          <a:lstStyle/>
          <a:p>
            <a:r>
              <a:rPr lang="en-US" dirty="0" smtClean="0"/>
              <a:t>So far, we’ve had functions call </a:t>
            </a:r>
            <a:r>
              <a:rPr lang="en-US" dirty="0"/>
              <a:t>other </a:t>
            </a:r>
            <a:r>
              <a:rPr lang="en-US" dirty="0" smtClean="0"/>
              <a:t>functions</a:t>
            </a:r>
            <a:endParaRPr lang="en-US" dirty="0"/>
          </a:p>
          <a:p>
            <a:pPr lvl="1"/>
            <a:r>
              <a:rPr lang="en-US" dirty="0"/>
              <a:t>For example,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</a:t>
            </a:r>
            <a:r>
              <a:rPr lang="en-US" dirty="0" smtClean="0"/>
              <a:t>calls </a:t>
            </a:r>
            <a:r>
              <a:rPr lang="en-US" dirty="0"/>
              <a:t>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function</a:t>
            </a:r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pPr lvl="5"/>
            <a:endParaRPr lang="en-US" dirty="0" smtClean="0"/>
          </a:p>
          <a:p>
            <a:r>
              <a:rPr lang="en-US" dirty="0" smtClean="0"/>
              <a:t>A recursive function, however, calls itself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857500" y="3407173"/>
            <a:ext cx="1134701" cy="40011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prstClr val="black"/>
                </a:solidFill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829176" y="3935658"/>
            <a:ext cx="1457325" cy="40011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prstClr val="black"/>
                </a:solidFill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square()</a:t>
            </a: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3992201" y="3642461"/>
            <a:ext cx="836975" cy="4227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3581400" y="5453571"/>
            <a:ext cx="1600200" cy="406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prstClr val="black"/>
                </a:solidFill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compute()</a:t>
            </a:r>
          </a:p>
        </p:txBody>
      </p:sp>
      <p:sp>
        <p:nvSpPr>
          <p:cNvPr id="16" name="Arc 15"/>
          <p:cNvSpPr/>
          <p:nvPr/>
        </p:nvSpPr>
        <p:spPr>
          <a:xfrm flipH="1" flipV="1">
            <a:off x="4837390" y="5638166"/>
            <a:ext cx="688420" cy="685800"/>
          </a:xfrm>
          <a:prstGeom prst="arc">
            <a:avLst>
              <a:gd name="adj1" fmla="val 5400000"/>
              <a:gd name="adj2" fmla="val 1140785"/>
            </a:avLst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445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1" presetClass="entr" presetSubtype="1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6" grpId="0" animBg="1"/>
      <p:bldP spid="1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Would We Use Recursion?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>
                <a:ea typeface="ヒラギノ角ゴ Pro W3"/>
                <a:cs typeface="ヒラギノ角ゴ Pro W3"/>
              </a:rPr>
              <a:t>In computer science, some problems are more easily solved by using recursive methods</a:t>
            </a:r>
          </a:p>
          <a:p>
            <a:pPr lvl="4"/>
            <a:endParaRPr lang="en-US" altLang="en-US" sz="1600" dirty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sz="2800" dirty="0">
                <a:ea typeface="ヒラギノ角ゴ Pro W3"/>
                <a:cs typeface="ヒラギノ角ゴ Pro W3"/>
              </a:rPr>
              <a:t>For example:</a:t>
            </a:r>
          </a:p>
          <a:p>
            <a:pPr lvl="1" eaLnBrk="1" hangingPunct="1"/>
            <a:r>
              <a:rPr lang="en-US" altLang="en-US" dirty="0">
                <a:ea typeface="ヒラギノ角ゴ Pro W3"/>
              </a:rPr>
              <a:t>Traversing through a directory or file system</a:t>
            </a:r>
          </a:p>
          <a:p>
            <a:pPr lvl="1" eaLnBrk="1" hangingPunct="1"/>
            <a:r>
              <a:rPr lang="en-US" altLang="en-US" dirty="0">
                <a:ea typeface="ヒラギノ角ゴ Pro W3"/>
              </a:rPr>
              <a:t>Traversing through a tree of search results</a:t>
            </a:r>
          </a:p>
          <a:p>
            <a:pPr lvl="1" eaLnBrk="1" hangingPunct="1"/>
            <a:r>
              <a:rPr lang="en-US" altLang="en-US" dirty="0">
                <a:ea typeface="ヒラギノ角ゴ Pro W3"/>
              </a:rPr>
              <a:t>Some sorting algorithms recursively sort data</a:t>
            </a:r>
          </a:p>
          <a:p>
            <a:pPr lvl="3"/>
            <a:endParaRPr lang="en-US" altLang="en-US" sz="1600" dirty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sz="2800" dirty="0">
                <a:ea typeface="ヒラギノ角ゴ Pro W3"/>
                <a:cs typeface="ヒラギノ角ゴ Pro W3"/>
              </a:rPr>
              <a:t>For today, we will focus on the basic structure of using recursive methods</a:t>
            </a:r>
            <a:endParaRPr lang="en-US" altLang="en-US" sz="3600" dirty="0">
              <a:ea typeface="ヒラギノ角ゴ Pro W3"/>
              <a:cs typeface="ヒラギノ角ゴ Pro W3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813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21301</TotalTime>
  <Words>1424</Words>
  <Application>Microsoft Office PowerPoint</Application>
  <PresentationFormat>On-screen Show (4:3)</PresentationFormat>
  <Paragraphs>361</Paragraphs>
  <Slides>38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ＭＳ Ｐゴシック</vt:lpstr>
      <vt:lpstr>Arial</vt:lpstr>
      <vt:lpstr>Calibri</vt:lpstr>
      <vt:lpstr>Courier New</vt:lpstr>
      <vt:lpstr>Tahoma</vt:lpstr>
      <vt:lpstr>Wingdings</vt:lpstr>
      <vt:lpstr>ヒラギノ角ゴ Pro W3</vt:lpstr>
      <vt:lpstr>Office Theme</vt:lpstr>
      <vt:lpstr>CMSC201  Computer Science I for Majors  Lecture 19 – Recursion</vt:lpstr>
      <vt:lpstr>Last Class We Covered</vt:lpstr>
      <vt:lpstr>Any Questions from Last Time?</vt:lpstr>
      <vt:lpstr>Today’s Objectives</vt:lpstr>
      <vt:lpstr>Introduction to Recursion</vt:lpstr>
      <vt:lpstr>What is Recursion?</vt:lpstr>
      <vt:lpstr>Recursive Solutions</vt:lpstr>
      <vt:lpstr>Normal vs Recursive Functions</vt:lpstr>
      <vt:lpstr>Why Would We Use Recursion?</vt:lpstr>
      <vt:lpstr>Recursion Examples</vt:lpstr>
      <vt:lpstr>Toy Example of Recursion</vt:lpstr>
      <vt:lpstr>Visualizing Recursion</vt:lpstr>
      <vt:lpstr>Stacks</vt:lpstr>
      <vt:lpstr>Stacks</vt:lpstr>
      <vt:lpstr>Stack Example</vt:lpstr>
      <vt:lpstr>Stack Details</vt:lpstr>
      <vt:lpstr>Stack Details</vt:lpstr>
      <vt:lpstr>Stacks and Functions</vt:lpstr>
      <vt:lpstr>Stacks and Functions Example</vt:lpstr>
      <vt:lpstr>Stacks and Recursion</vt:lpstr>
      <vt:lpstr>Toy Example of Recursion</vt:lpstr>
      <vt:lpstr>Stack and Recursion in Action</vt:lpstr>
      <vt:lpstr>Defining Recursion</vt:lpstr>
      <vt:lpstr>“Cases” in Recursion</vt:lpstr>
      <vt:lpstr>Terminology</vt:lpstr>
      <vt:lpstr>Recursion Example</vt:lpstr>
      <vt:lpstr>Recursion Example</vt:lpstr>
      <vt:lpstr>Factorials</vt:lpstr>
      <vt:lpstr>Factorial</vt:lpstr>
      <vt:lpstr>Factorial</vt:lpstr>
      <vt:lpstr>Factorial (Fixed)</vt:lpstr>
      <vt:lpstr>Recursion Practice</vt:lpstr>
      <vt:lpstr>Thinking Recursively</vt:lpstr>
      <vt:lpstr>Non-Recursive getGrade()</vt:lpstr>
      <vt:lpstr>Non-Recursive sumList()</vt:lpstr>
      <vt:lpstr>Recursive Thinking</vt:lpstr>
      <vt:lpstr>Recursive Summing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280</cp:revision>
  <dcterms:created xsi:type="dcterms:W3CDTF">2014-05-05T14:25:42Z</dcterms:created>
  <dcterms:modified xsi:type="dcterms:W3CDTF">2017-04-25T03:11:04Z</dcterms:modified>
</cp:coreProperties>
</file>